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97" r:id="rId3"/>
    <p:sldId id="261" r:id="rId4"/>
    <p:sldId id="265" r:id="rId5"/>
    <p:sldId id="266" r:id="rId6"/>
    <p:sldId id="270" r:id="rId7"/>
    <p:sldId id="271" r:id="rId8"/>
    <p:sldId id="299" r:id="rId9"/>
    <p:sldId id="300" r:id="rId10"/>
    <p:sldId id="273" r:id="rId11"/>
    <p:sldId id="275" r:id="rId12"/>
    <p:sldId id="312" r:id="rId13"/>
    <p:sldId id="301" r:id="rId14"/>
    <p:sldId id="302" r:id="rId15"/>
    <p:sldId id="283" r:id="rId16"/>
    <p:sldId id="284" r:id="rId17"/>
    <p:sldId id="285" r:id="rId18"/>
    <p:sldId id="309" r:id="rId19"/>
    <p:sldId id="311" r:id="rId20"/>
    <p:sldId id="310" r:id="rId21"/>
    <p:sldId id="304" r:id="rId22"/>
    <p:sldId id="308" r:id="rId23"/>
    <p:sldId id="307" r:id="rId24"/>
    <p:sldId id="296" r:id="rId25"/>
    <p:sldId id="288" r:id="rId26"/>
  </p:sldIdLst>
  <p:sldSz cx="9144000" cy="6858000" type="screen4x3"/>
  <p:notesSz cx="6858000" cy="987266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66FF"/>
    <a:srgbClr val="0000CC"/>
    <a:srgbClr val="FF99CC"/>
    <a:srgbClr val="9933FF"/>
    <a:srgbClr val="CCECFF"/>
    <a:srgbClr val="CC3300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FAED8-62CB-4F3C-97EA-05696C4F55F1}" type="datetimeFigureOut">
              <a:rPr lang="pl-PL" smtClean="0"/>
              <a:pPr/>
              <a:t>15.05.2018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5057-728B-4826-AB0D-64AE72ED97F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8B498-B929-4313-B05C-873CA3C8CB94}" type="datetimeFigureOut">
              <a:rPr lang="pl-PL" smtClean="0"/>
              <a:pPr/>
              <a:t>15.05.2018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D3CB6-F9DF-4D66-A7A3-9162CD1BDD6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44F78-1E40-4DA1-B149-68CB878BEBAA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D6D900-483C-428F-900E-2626AE14922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1614413" y="6382489"/>
            <a:ext cx="569389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Politechnika Gdańska</a:t>
            </a:r>
            <a:b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Wydział Elektrotechniki i Automatyki</a:t>
            </a:r>
          </a:p>
        </p:txBody>
      </p:sp>
      <p:pic>
        <p:nvPicPr>
          <p:cNvPr id="9" name="Symbol zastępczy zawartości 9" descr="logo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172400" y="6288588"/>
            <a:ext cx="513348" cy="530459"/>
          </a:xfrm>
          <a:prstGeom prst="rect">
            <a:avLst/>
          </a:prstGeom>
        </p:spPr>
      </p:pic>
      <p:cxnSp>
        <p:nvCxnSpPr>
          <p:cNvPr id="10" name="Łącznik prosty 9"/>
          <p:cNvCxnSpPr/>
          <p:nvPr userDrawn="1"/>
        </p:nvCxnSpPr>
        <p:spPr>
          <a:xfrm>
            <a:off x="107504" y="6237312"/>
            <a:ext cx="8856984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 userDrawn="1"/>
        </p:nvCxnSpPr>
        <p:spPr>
          <a:xfrm>
            <a:off x="107504" y="692696"/>
            <a:ext cx="8928992" cy="0"/>
          </a:xfrm>
          <a:prstGeom prst="line">
            <a:avLst/>
          </a:prstGeom>
          <a:ln w="381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8"/>
          <p:cNvSpPr txBox="1">
            <a:spLocks noChangeArrowheads="1"/>
          </p:cNvSpPr>
          <p:nvPr userDrawn="1"/>
        </p:nvSpPr>
        <p:spPr bwMode="auto">
          <a:xfrm>
            <a:off x="539552" y="116632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Prezentacja specjalności II stopnia kierunku</a:t>
            </a:r>
            <a:r>
              <a:rPr kumimoji="1" lang="pl-PL" sz="1100" b="1" i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Automatyka i Robotyka</a:t>
            </a:r>
          </a:p>
          <a:p>
            <a:pPr algn="ctr"/>
            <a:r>
              <a:rPr kumimoji="1" lang="pl-PL" sz="1100" b="1" i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 Wydziale </a:t>
            </a:r>
            <a:r>
              <a:rPr kumimoji="1" lang="pl-PL" sz="1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Elektrotechniki i Automatyki Politechniki Gdańskiej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6280254"/>
            <a:ext cx="2448272" cy="53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Prostokąt 12"/>
          <p:cNvSpPr/>
          <p:nvPr userDrawn="1"/>
        </p:nvSpPr>
        <p:spPr>
          <a:xfrm>
            <a:off x="1331640" y="6309320"/>
            <a:ext cx="136815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395536" y="980728"/>
            <a:ext cx="83198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Wydział Elektrotechniki i Automatyki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Politechniki Gdańskiej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Kierunek: Automatyka i Robotyka</a:t>
            </a:r>
          </a:p>
          <a:p>
            <a:pPr algn="ctr"/>
            <a:r>
              <a:rPr lang="pl-PL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Studia stacjonarne II stopnia</a:t>
            </a:r>
            <a:endParaRPr lang="pl-PL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79512" y="3140968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Specjalność:</a:t>
            </a:r>
          </a:p>
          <a:p>
            <a:pPr algn="ctr"/>
            <a:r>
              <a:rPr lang="pl-PL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Systemy sterowania</a:t>
            </a:r>
          </a:p>
          <a:p>
            <a:pPr algn="ctr"/>
            <a:r>
              <a:rPr lang="pl-PL" sz="4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i wspomagania decyzji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323528" y="908720"/>
            <a:ext cx="8496944" cy="4896544"/>
            <a:chOff x="323528" y="908720"/>
            <a:chExt cx="8496944" cy="4896544"/>
          </a:xfrm>
        </p:grpSpPr>
        <p:sp>
          <p:nvSpPr>
            <p:cNvPr id="2" name="pole tekstowe 1"/>
            <p:cNvSpPr txBox="1"/>
            <p:nvPr/>
          </p:nvSpPr>
          <p:spPr>
            <a:xfrm>
              <a:off x="395536" y="90872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Systemy inżynierii wiedzy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ytuł 1"/>
            <p:cNvSpPr txBox="1">
              <a:spLocks/>
            </p:cNvSpPr>
            <p:nvPr/>
          </p:nvSpPr>
          <p:spPr>
            <a:xfrm>
              <a:off x="323528" y="1556792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Tomasz Rutkowski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95536" y="2204864"/>
              <a:ext cx="8424936" cy="3600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Zagadnienia poruszane na przedmiocie: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reprezentacji wiedzy 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Techniki przetwarzania i eksploracji danych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Systemy ekspertowe. Metody sztucznej inteligencji w systemach ekspertowych 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wnioskowania: przybliżone, probabilistyczne, rozmyte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Wnioskowanie przez przeszukiwanie przestrzeni rozwiązań:</a:t>
              </a:r>
            </a:p>
            <a:p>
              <a:pPr marL="730250" lvl="1" indent="-273050" algn="just">
                <a:buFont typeface="Courier New" pitchFamily="49" charset="0"/>
                <a:buChar char="o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klasyczne strategie ślepe, poinformowane i losowe,</a:t>
              </a:r>
            </a:p>
            <a:p>
              <a:pPr marL="730250" lvl="1" indent="-273050" algn="just">
                <a:buFont typeface="Courier New" pitchFamily="49" charset="0"/>
                <a:buChar char="o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sztucznej inteligencji  (algorytmy ewolucyjne i rojowe). 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Paradygmaty programowania logicznego oraz programowania logicznego         z ograniczeniami (ang. 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Constraints Logic Programming</a:t>
              </a:r>
              <a:r>
                <a:rPr lang="pl-PL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251520" y="908720"/>
            <a:ext cx="8496944" cy="5328592"/>
            <a:chOff x="251520" y="908720"/>
            <a:chExt cx="8496944" cy="5328592"/>
          </a:xfrm>
        </p:grpSpPr>
        <p:sp>
          <p:nvSpPr>
            <p:cNvPr id="2" name="pole tekstowe 1"/>
            <p:cNvSpPr txBox="1"/>
            <p:nvPr/>
          </p:nvSpPr>
          <p:spPr>
            <a:xfrm>
              <a:off x="395536" y="908720"/>
              <a:ext cx="8319868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717550" algn="l"/>
                </a:tabLst>
              </a:pP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Procesy wytwórcze – metody wspomagania decyzji </a:t>
              </a:r>
            </a:p>
            <a:p>
              <a:pPr>
                <a:tabLst>
                  <a:tab pos="717550" algn="l"/>
                </a:tabLst>
              </a:pPr>
              <a:r>
                <a:rPr lang="pl-PL" sz="9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(przedmiot obieralny)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251520" y="1844824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Robert Piotrowski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2564904"/>
              <a:ext cx="8424936" cy="36724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7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Zagadnienia poruszane na przedmiocie:</a:t>
              </a:r>
            </a:p>
            <a:p>
              <a:pPr marL="273050" indent="-273050" algn="just">
                <a:lnSpc>
                  <a:spcPct val="170000"/>
                </a:lnSpc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Charakterystyka procesów wytwórczych </a:t>
              </a:r>
            </a:p>
            <a:p>
              <a:pPr marL="273050" indent="-273050" algn="just">
                <a:lnSpc>
                  <a:spcPct val="170000"/>
                </a:lnSpc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Budowa i przykłady modeli decyzyjnych procesów wytwórczych o charakterze dyskretnym i sieciowym:</a:t>
              </a:r>
            </a:p>
            <a:p>
              <a:pPr marL="358775" algn="just">
                <a:lnSpc>
                  <a:spcPct val="170000"/>
                </a:lnSpc>
                <a:buFont typeface="Symbol" pitchFamily="18" charset="2"/>
                <a:buChar char="Ö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dyskretnych całkowitoliczbowych</a:t>
              </a:r>
            </a:p>
            <a:p>
              <a:pPr marL="358775" algn="just">
                <a:lnSpc>
                  <a:spcPct val="170000"/>
                </a:lnSpc>
                <a:buFont typeface="Symbol" pitchFamily="18" charset="2"/>
                <a:buChar char="Ö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dyskretnych binarnych</a:t>
              </a:r>
            </a:p>
            <a:p>
              <a:pPr marL="358775" algn="just">
                <a:lnSpc>
                  <a:spcPct val="170000"/>
                </a:lnSpc>
                <a:buFont typeface="Symbol" pitchFamily="18" charset="2"/>
                <a:buChar char="Ö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sieciowych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wspomagania decyzji dla problemów decyzyjnych procesów wytwórczych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179512" y="908720"/>
            <a:ext cx="8856984" cy="5328592"/>
            <a:chOff x="179512" y="908720"/>
            <a:chExt cx="8856984" cy="5328592"/>
          </a:xfrm>
        </p:grpSpPr>
        <p:sp>
          <p:nvSpPr>
            <p:cNvPr id="2" name="pole tekstowe 1"/>
            <p:cNvSpPr txBox="1"/>
            <p:nvPr/>
          </p:nvSpPr>
          <p:spPr>
            <a:xfrm>
              <a:off x="179512" y="908720"/>
              <a:ext cx="8856984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717550" algn="l"/>
                </a:tabLst>
              </a:pPr>
              <a:r>
                <a:rPr lang="pl-PL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Uczenie maszynowe – wybrane zastosowania w </a:t>
              </a: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automatyce </a:t>
              </a:r>
            </a:p>
            <a:p>
              <a:pPr>
                <a:tabLst>
                  <a:tab pos="717550" algn="l"/>
                </a:tabLst>
              </a:pPr>
              <a:r>
                <a:rPr lang="pl-PL" sz="9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(przedmiot obieralny)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179512" y="1556792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Michał Grochowski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2564904"/>
              <a:ext cx="8424936" cy="36724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7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Zagadnienia poruszane na przedmiocie: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Kompleksowa wiedza na temat wybranych metod z rodziny uczenia maszynowego (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machine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learning)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1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 szczególności: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głębokie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sieci neuronowe, głębokie uczenie, maszyny wektorów 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nośnych (SVM), klasteryzacja danych, …. </a:t>
              </a:r>
              <a:endPara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1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Sposoby postępowania w obliczu problemu „powodzi danych” (Big data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3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5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wielowymiarowej analizy statystycznej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danych (Principal Component Analysis)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Zastosowania metod uczenia maszynowego do wybranych zagadnień systemów wspomagania decyzji i sterowania np. systemy rozpoznawania i analizy wzorców, analiza dużych zbiorów danych, diagnostyka oparta o dane</a:t>
              </a:r>
            </a:p>
            <a:p>
              <a:pPr marL="273050" indent="-273050" algn="just">
                <a:buFont typeface="Arial" pitchFamily="34" charset="0"/>
                <a:buChar char="•"/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buFont typeface="Arial" pitchFamily="34" charset="0"/>
                <a:buChar char="•"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Sposoby efektywnej realizacji obliczeń m.in. NVIDIA CUDA … </a:t>
              </a:r>
              <a:endPara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273050" indent="-273050" algn="just">
                <a:lnSpc>
                  <a:spcPct val="170000"/>
                </a:lnSpc>
                <a:buFont typeface="Arial" pitchFamily="34" charset="0"/>
                <a:buChar char="•"/>
              </a:pPr>
              <a:endPara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9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179512" y="908720"/>
            <a:ext cx="8424936" cy="5184576"/>
            <a:chOff x="179512" y="908720"/>
            <a:chExt cx="8424936" cy="5184576"/>
          </a:xfrm>
        </p:grpSpPr>
        <p:sp>
          <p:nvSpPr>
            <p:cNvPr id="2" name="pole tekstowe 1"/>
            <p:cNvSpPr txBox="1"/>
            <p:nvPr/>
          </p:nvSpPr>
          <p:spPr>
            <a:xfrm>
              <a:off x="179512" y="908720"/>
              <a:ext cx="83198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2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Obszary tematyczne prac dyplomowych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(1/2)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395536" y="1412776"/>
              <a:ext cx="8208912" cy="46805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Struktury sterowania – sterowanie hierarchiczne (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hierarchical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control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) , sterowanie 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wieloagentowe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(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multiagent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control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), sterowanie sieciowe (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networked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pl-PL" sz="1600" i="0" u="none" strike="noStrike" kern="1200" cap="none" spc="0" normalizeH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control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), ….</a:t>
              </a:r>
            </a:p>
            <a:p>
              <a:pPr marL="177800" lvl="0" indent="-177800" algn="just">
                <a:spcBef>
                  <a:spcPct val="0"/>
                </a:spcBef>
                <a:defRPr/>
              </a:pPr>
              <a:endPara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Algorytmy sterowania obiektami złożonymi – sterowanie adaptacyjne, sterowanie predykcyjne, sterowanie nieliniowe, sterowanie hybrydowe, ….</a:t>
              </a:r>
            </a:p>
            <a:p>
              <a:pPr marL="177800" lvl="0" indent="-177800" algn="just">
                <a:spcBef>
                  <a:spcPct val="0"/>
                </a:spcBef>
                <a:defRPr/>
              </a:pPr>
              <a:endPara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Metody inteligencji obliczeniowej (zbiory rozmyte,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sieci neuronowe  </a:t>
              </a: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algorytmy ewolucyjne, rojowe) 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w zagadnieniach: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 modelowania, 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identyfikacji,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sterowania, wspomagania decyzji</a:t>
              </a:r>
            </a:p>
            <a:p>
              <a:pPr marL="177800" lvl="0" indent="-177800" algn="just">
                <a:spcBef>
                  <a:spcPct val="0"/>
                </a:spcBef>
                <a:defRPr/>
              </a:pPr>
              <a:endParaRPr kumimoji="0" lang="pl-PL" sz="160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17780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Realizacja struktur  i algorytmy sterowania – zagadnienia syntezy oraz implementacji na platformach/w systemach sterowania komputerowego</a:t>
              </a:r>
            </a:p>
            <a:p>
              <a:pPr marL="177800" indent="-177800" algn="just">
                <a:spcBef>
                  <a:spcPct val="0"/>
                </a:spcBef>
                <a:defRPr/>
              </a:pPr>
              <a:endPara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Metody wspomagania decyzji w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systemach ciągłych i dyskretnych – systemy scentralizowane, rozproszone, systemy decyzji grupowych, systemy infrastruktury krytycznej, systemy krytyczne bezpieczeństwa</a:t>
              </a:r>
            </a:p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endParaRPr lang="pl-PL" sz="16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177800" lvl="0" indent="-177800" algn="just"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Realizacja struktur i algorytmów wspomagania decyzji  - zagadnienia implementacji na platformach komputerowych </a:t>
              </a:r>
              <a:endParaRPr kumimoji="0" lang="pl-PL" sz="16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251520" y="908720"/>
            <a:ext cx="8424936" cy="3920376"/>
            <a:chOff x="251520" y="908720"/>
            <a:chExt cx="8424936" cy="3920376"/>
          </a:xfrm>
        </p:grpSpPr>
        <p:sp>
          <p:nvSpPr>
            <p:cNvPr id="3" name="pole tekstowe 2"/>
            <p:cNvSpPr txBox="1"/>
            <p:nvPr/>
          </p:nvSpPr>
          <p:spPr>
            <a:xfrm>
              <a:off x="251520" y="908720"/>
              <a:ext cx="83198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2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Obszary tematyczne prac dyplomowych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(2/</a:t>
              </a:r>
              <a:r>
                <a:rPr lang="pl-PL" sz="16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l-PL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51520" y="1412776"/>
              <a:ext cx="842493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7800" lvl="0" indent="-177800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Wykorzystanie metod inteligencji obliczeniowej do, m.in.: detekcji i lokalizacji uszkodzeń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 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anomalii procesowych; prognozowania wybranych procesów dynamicznych;  biometrycznych systemów identyfikacji osób</a:t>
              </a:r>
            </a:p>
            <a:p>
              <a:pPr marL="177800" indent="-177800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endPara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7800" indent="-177800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Wykorzystanie 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głębokich sieci neuronowych dla celów wspomagania decyzji w różnych obszarach aplikacyjnych </a:t>
              </a:r>
            </a:p>
            <a:p>
              <a:pPr marL="177800" indent="-177800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endPara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7800" indent="-177800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Wykorzystanie 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 przetwarzania obrazów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 głębokiego uczenia do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m.in.: wykrywania obiektów; śledzenia obiektów;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analizy sceny …</a:t>
              </a:r>
              <a:endPara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0" y="764704"/>
            <a:ext cx="9036496" cy="5394020"/>
            <a:chOff x="0" y="764704"/>
            <a:chExt cx="9036496" cy="5394020"/>
          </a:xfrm>
        </p:grpSpPr>
        <p:sp>
          <p:nvSpPr>
            <p:cNvPr id="5" name="Tytuł 1"/>
            <p:cNvSpPr txBox="1">
              <a:spLocks/>
            </p:cNvSpPr>
            <p:nvPr/>
          </p:nvSpPr>
          <p:spPr>
            <a:xfrm>
              <a:off x="179512" y="1742038"/>
              <a:ext cx="8208912" cy="44166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179388" lvl="0" indent="-179388" algn="just">
                <a:buFont typeface="Arial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Diamentowy Grant 2017 r - 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Arkadiusz </a:t>
              </a:r>
              <a:r>
                <a:rPr lang="pl-PL" sz="16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</a:t>
              </a:r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9388" lvl="0" indent="-179388" algn="just">
                <a:buFont typeface="Arial" pitchFamily="34" charset="0"/>
                <a:buChar char="•"/>
              </a:pPr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9388" lvl="0" indent="-179388" algn="just">
                <a:buFont typeface="Arial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Ogólnopolski konkurs na najlepszą pracę magisterską z zakresu energetyki „Energia do nauki” organizowany przez PGNiG TERMIKA: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Marcin Łuksza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2014r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</a:t>
              </a:r>
            </a:p>
            <a:p>
              <a:pPr lvl="1" algn="just"/>
              <a:endParaRPr lang="pl-PL" sz="9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9388" lvl="0" indent="-179388" algn="just">
                <a:buFont typeface="Arial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Ogólnopolski konkurs 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na najlepszą pracę dyplomową 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„Młodzi   Innowacyjni” organizowany przez Przemysłowy Instytut Automatyki i Pomiarów (</a:t>
              </a:r>
              <a:r>
                <a:rPr lang="pl-PL" sz="16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PIAP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):</a:t>
              </a:r>
              <a:endParaRPr lang="pl-PL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Agnieszka Mikołajczyk,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2018r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u="sng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pierwsze miejsce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Bartłomiej </a:t>
              </a:r>
              <a:r>
                <a:rPr lang="pl-PL" sz="16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Jarzembiński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2018r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drugie miejsce;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Arkadiusz </a:t>
              </a:r>
              <a:r>
                <a:rPr lang="pl-PL" sz="16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2018r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Agnieszka 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Mikołajczyk,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2016r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u="sng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pierwsze </a:t>
              </a:r>
              <a:r>
                <a:rPr lang="pl-PL" sz="1600" u="sng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miejsce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;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Patryk Piotrowski, Tomasz Witkowski,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2015r.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wyróżnienie;</a:t>
              </a:r>
              <a:endPara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Patryk </a:t>
              </a:r>
              <a:r>
                <a:rPr lang="pl-PL" sz="16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Pipczyński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2012r.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wyróżnienie;</a:t>
              </a:r>
              <a:endParaRPr lang="pl-PL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Mariusz Sikora,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2011r.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finalista;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Adam Nowicki,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2011r.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wyróżnienie;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Antoni </a:t>
              </a:r>
              <a:r>
                <a:rPr lang="pl-PL" sz="16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Krotowski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2010r. 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wyróżnienie;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Tomasz Zubowicz,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2009r. – </a:t>
              </a:r>
              <a:r>
                <a:rPr lang="pl-PL" sz="1600" u="sng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pierwsze miejsce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7" name="Prostokąt 6"/>
            <p:cNvSpPr/>
            <p:nvPr/>
          </p:nvSpPr>
          <p:spPr>
            <a:xfrm>
              <a:off x="179512" y="1268760"/>
              <a:ext cx="39966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Nagrody i wyróżnienia studentów: (1/2)</a:t>
              </a:r>
              <a:endParaRPr lang="pl-PL" sz="16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1/9)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0" y="764704"/>
            <a:ext cx="9036496" cy="4944042"/>
            <a:chOff x="0" y="764704"/>
            <a:chExt cx="9036496" cy="4944042"/>
          </a:xfrm>
        </p:grpSpPr>
        <p:sp>
          <p:nvSpPr>
            <p:cNvPr id="5" name="pole tekstowe 4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ytuł 1"/>
            <p:cNvSpPr txBox="1">
              <a:spLocks/>
            </p:cNvSpPr>
            <p:nvPr/>
          </p:nvSpPr>
          <p:spPr>
            <a:xfrm>
              <a:off x="323528" y="1742038"/>
              <a:ext cx="8496944" cy="39667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just">
                <a:buFont typeface="Arial" pitchFamily="34" charset="0"/>
                <a:buChar char="•"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Dyplom roku Politechniki Gdańskiej 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Agnieszka Mikołajczyk,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2017r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u="sng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pierwsze miejsce</a:t>
              </a:r>
              <a:endParaRPr lang="pl-PL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Międzynarodowy 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konkurs „Automation </a:t>
              </a:r>
              <a:r>
                <a:rPr lang="pl-PL" sz="1600" b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Scholarship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” organizowany przez </a:t>
              </a:r>
              <a:b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Mitsubishi </a:t>
              </a:r>
              <a:r>
                <a:rPr lang="pl-PL" sz="1600" b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Electric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Adam 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Nowicki,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600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2010r</a:t>
              </a: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– </a:t>
              </a:r>
              <a:r>
                <a:rPr lang="pl-PL" sz="16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trzecie miejsce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lvl="1" algn="just"/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80975" lvl="1" indent="-180975" algn="just">
                <a:buFont typeface="Arial" panose="020B0604020202020204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Konkurs imienia profesora Romualda Szczęsnego na najlepszą pracę </a:t>
              </a:r>
              <a:b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dyplomową organizowany przez Politechnikę Gdańską i Miasto Gdynia: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Adam Nowicki,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2011r.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drugie miejsce;</a:t>
              </a: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Dawid Rostowski, Krzysztof Armiński,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2010r. – </a:t>
              </a:r>
              <a:r>
                <a:rPr lang="pl-PL" sz="16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drugie miejsce.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lvl="0" algn="just">
                <a:buFont typeface="Arial" pitchFamily="34" charset="0"/>
                <a:buChar char="•"/>
              </a:pPr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179388" lvl="0" indent="-179388" algn="just">
                <a:buFont typeface="Arial" pitchFamily="34" charset="0"/>
                <a:buChar char="•"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Ogólnopolski konkurs Polskiego Towarzystwa Nukleonicznego na 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najlepszą 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pracę </a:t>
              </a:r>
              <a:r>
                <a:rPr lang="pl-PL" sz="16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dyplomową </a:t>
              </a: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związaną tematycznie z atomistyką (wykorzystanie zjawisk, procesów i technik jądrowych, ekonomika i odbiór społeczny zastosowań energetyki jądrowej, itp.):</a:t>
              </a:r>
              <a:endParaRPr lang="pl-PL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742950" lvl="1" indent="-285750" algn="just">
                <a:buFont typeface="Arial" panose="020B0604020202020204" pitchFamily="34" charset="0"/>
                <a:buChar char="•"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Bartosz Puchalski,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2011r. – </a:t>
              </a:r>
              <a:r>
                <a:rPr kumimoji="0" lang="pl-PL" sz="1600" i="0" u="none" strike="noStrike" kern="1200" cap="none" spc="0" normalizeH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drugie miejsce.</a:t>
              </a:r>
              <a:endParaRPr kumimoji="0" lang="pl-PL" sz="16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7" name="Prostokąt 6"/>
            <p:cNvSpPr/>
            <p:nvPr/>
          </p:nvSpPr>
          <p:spPr>
            <a:xfrm>
              <a:off x="179512" y="1268760"/>
              <a:ext cx="39966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Nagrody i wyróżnienia studentów: </a:t>
              </a: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(2/2</a:t>
              </a: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pl-PL" sz="16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0" y="764704"/>
            <a:ext cx="9036496" cy="914618"/>
            <a:chOff x="0" y="764704"/>
            <a:chExt cx="9036496" cy="914618"/>
          </a:xfrm>
        </p:grpSpPr>
        <p:sp>
          <p:nvSpPr>
            <p:cNvPr id="3" name="Prostokąt 2"/>
            <p:cNvSpPr/>
            <p:nvPr/>
          </p:nvSpPr>
          <p:spPr>
            <a:xfrm>
              <a:off x="179512" y="1340768"/>
              <a:ext cx="40078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:</a:t>
              </a:r>
              <a:endParaRPr lang="pl-PL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3/9)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857935"/>
              </p:ext>
            </p:extLst>
          </p:nvPr>
        </p:nvGraphicFramePr>
        <p:xfrm>
          <a:off x="1538195" y="172544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953928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699129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095265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Rok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Prace inżynierskie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Prace magisterskie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076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574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2017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0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2016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33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009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218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769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380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909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817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–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165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/>
                        <a:t>Σ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/>
                          </a:solidFill>
                        </a:rPr>
                        <a:t>42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218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0" y="764704"/>
            <a:ext cx="9036496" cy="5446697"/>
            <a:chOff x="0" y="764704"/>
            <a:chExt cx="9036496" cy="5446697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55288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2018r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.-</a:t>
              </a:r>
              <a:r>
                <a:rPr lang="pl-PL" sz="16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2017r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323528" y="1800391"/>
              <a:ext cx="8208912" cy="44110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A.,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Bartosz </a:t>
              </a:r>
              <a:r>
                <a:rPr lang="pl-PL" sz="14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Jarzembiński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Grochowski 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M.</a:t>
              </a:r>
              <a:r>
                <a:rPr lang="en-US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8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Deep CNN based decision support system for detection and assessing the stage of diabetic retinopathy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Proc. of the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International Interdisciplinary PhD Workshop – </a:t>
              </a:r>
              <a:r>
                <a:rPr lang="en-US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baseline="300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PhDW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2018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May 9-12, 2018, </a:t>
              </a:r>
              <a:r>
                <a:rPr lang="en-GB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Świnoujście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Poland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Piotrowski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R., Hirsch P.,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Lorenc J.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(2018).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n-US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Comparison of Algorithms for Hybrid Nonlinear Optimization Problem in Biological Wastewater Treatment Plant</a:t>
              </a:r>
              <a:r>
                <a:rPr lang="en-GB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Proc. of the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International Interdisciplinary PhD Workshop – </a:t>
              </a:r>
              <a:r>
                <a:rPr lang="en-US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baseline="300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PhDW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2018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May 9-12, 2018, </a:t>
              </a:r>
              <a:r>
                <a:rPr lang="en-GB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Świnoujście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Poland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pl-PL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, 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Mikołajczyk A.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Grochowski M.</a:t>
              </a:r>
              <a:r>
                <a:rPr lang="en-US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Deep neural networks approach to skin lesions classification — A comparative analysis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Proc. of the 22</a:t>
              </a:r>
              <a:r>
                <a:rPr lang="en-GB" sz="1400" baseline="300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nd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International Conference on Methods and Models in Automation and Robotics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– </a:t>
              </a:r>
              <a:r>
                <a:rPr lang="en-US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MMAR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2017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August 28-31, 2017, </a:t>
              </a:r>
              <a:r>
                <a:rPr lang="en-GB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Międzyzdroje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Poland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Mikołajczyk A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Grochowski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eep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convolutional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neural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networks as a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decision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suport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tool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medical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problems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–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malignant</a:t>
              </a:r>
              <a:r>
                <a:rPr lang="pl-PL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melanoma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case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study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XIX Krajowa Konferencja Automatyki –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KKA’2017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18-21 czerwiec, 2017, Kraków, Polska. (w:) W.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Mitkowski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(eds.): Trends in Advanced Intelligent Control, Optimization and Automation,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Advances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Intelligent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Systems and Computing, Vol. 577,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Springer, pp. 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848</a:t>
              </a:r>
              <a:r>
                <a:rPr lang="en-US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56.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Mikołajczyk 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A.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A.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Grochowski M.</a:t>
              </a:r>
              <a:r>
                <a:rPr lang="en-US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Intelligent</a:t>
              </a:r>
              <a:r>
                <a:rPr lang="pl-PL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system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suporting</a:t>
              </a:r>
              <a:r>
                <a:rPr lang="pl-PL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diagnosis</a:t>
              </a:r>
              <a:r>
                <a:rPr lang="pl-PL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of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malignant</a:t>
              </a:r>
              <a:r>
                <a:rPr lang="pl-PL" sz="1400" b="1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melanoma</a:t>
              </a:r>
              <a:r>
                <a:rPr lang="en-GB" sz="1400" i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XIX Krajowa Konferencja Automatyki –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KKA’2017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18-21 czerwiec, 2017, Kraków, Polska. (w:) W.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Mitkowski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(eds.): Trends in Advanced Intelligent Control, Optimization and Automation,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Advances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Intelligent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Systems and Computing, Vol. 577,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Springer, pp.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828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-8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37. </a:t>
              </a:r>
              <a:endParaRPr lang="pl-PL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4/9)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8650" y="3681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8650" y="3681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0" y="764704"/>
            <a:ext cx="9036496" cy="5184576"/>
            <a:chOff x="0" y="764704"/>
            <a:chExt cx="9036496" cy="5184576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48188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2017r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5/9)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ytuł 1"/>
            <p:cNvSpPr txBox="1">
              <a:spLocks/>
            </p:cNvSpPr>
            <p:nvPr/>
          </p:nvSpPr>
          <p:spPr>
            <a:xfrm>
              <a:off x="323528" y="1538270"/>
              <a:ext cx="8208912" cy="44110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endParaRPr lang="pl-PL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Cellmer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Banach B.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Piotrowski R. (2017).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n-US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Design of modified PID controllers for 3D crane control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XIX Krajowa Konferencja Automatyki – KKA’2017, 18-21 czerwiec, 2017, Kraków, Polska. (w:) W.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Mitkowski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(eds.): Trends in Advanced Intelligent Control, Optimization and Automation,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Advances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Intelligent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Systems and Computing, Vol. 577,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Springer, pp. 77-86</a:t>
              </a:r>
              <a:r>
                <a:rPr lang="pl-PL" sz="14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Juszczuk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Tarnawski J., Karla T.,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Duzinkiewicz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K. (2017). 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Real-Time Basic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Principles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Nuclear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Reactor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Simulator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Based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Client-Server Network Architecture with Web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Browser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as User Interface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Proc. of the 19</a:t>
              </a:r>
              <a:r>
                <a:rPr lang="en-GB" sz="1400" baseline="300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</a:t>
              </a:r>
              <a:r>
                <a:rPr lang="en-GB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Polish Control Conference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–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KKA’2017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18-21 czerwiec, 2017, Kraków, Polska. (w:) W.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Mitkowski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(eds.): Trends in Advanced Intelligent Control, Optimization and Automation,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Advances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pl-PL" sz="1400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Intelligent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Systems and Computing, Vol. 577, </a:t>
              </a:r>
              <a:r>
                <a:rPr lang="en-US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Springer, pp.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344-353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Gruk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pl-PL" sz="1400" dirty="0" err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Habecki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Piotrowski R. (2017).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Implementacja niekonwencjonalnych regulatorów </a:t>
              </a:r>
              <a:r>
                <a:rPr lang="pl-PL" sz="1400" b="1" i="1" dirty="0" err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PID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 sterowniku programowalnym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Pomiary Automatyka Robotyka 1/2017, 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31-39.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Bieniek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Piotrowski R. (2017).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Nieliniowe sterowanie predykcyjne kaskadowym układem zbiorników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Pomiary Automatyka Robotyka 1/2017, 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25-30.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Reszke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Ł.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pl-PL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Stępień K.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Piotrowski R. (2017).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pl-PL" sz="14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Projekt i wykonanie zdalnie sterowanego inspekcyjnego robota podwodnego</a:t>
              </a:r>
              <a:r>
                <a:rPr lang="pl-PL" sz="1400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Modelowanie Inżynierskie</a:t>
              </a:r>
              <a:r>
                <a:rPr lang="pl-PL" sz="1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pl-PL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Tom 31, Zeszyt 62, </a:t>
              </a:r>
              <a:r>
                <a:rPr lang="pl-PL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69-80.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622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/>
          <p:cNvGrpSpPr/>
          <p:nvPr/>
        </p:nvGrpSpPr>
        <p:grpSpPr>
          <a:xfrm>
            <a:off x="179512" y="736828"/>
            <a:ext cx="8856984" cy="5441733"/>
            <a:chOff x="179512" y="736828"/>
            <a:chExt cx="8856984" cy="5441733"/>
          </a:xfrm>
        </p:grpSpPr>
        <p:grpSp>
          <p:nvGrpSpPr>
            <p:cNvPr id="4" name="Grupa 3"/>
            <p:cNvGrpSpPr/>
            <p:nvPr/>
          </p:nvGrpSpPr>
          <p:grpSpPr>
            <a:xfrm>
              <a:off x="179512" y="736828"/>
              <a:ext cx="8784976" cy="5441733"/>
              <a:chOff x="179512" y="736828"/>
              <a:chExt cx="8784976" cy="5441733"/>
            </a:xfrm>
          </p:grpSpPr>
          <p:sp>
            <p:nvSpPr>
              <p:cNvPr id="2" name="pole tekstowe 1"/>
              <p:cNvSpPr txBox="1"/>
              <p:nvPr/>
            </p:nvSpPr>
            <p:spPr>
              <a:xfrm>
                <a:off x="179512" y="736828"/>
                <a:ext cx="8784976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300" b="1" dirty="0" smtClean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Specjalność firmowana przez</a:t>
                </a:r>
              </a:p>
              <a:p>
                <a:pPr algn="ctr"/>
                <a:r>
                  <a:rPr lang="pl-PL" sz="2300" b="1" dirty="0" smtClean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 Katedrę Elektrotechniki, Systemów Sterowania i Informatyki</a:t>
                </a:r>
                <a:endParaRPr lang="pl-PL" sz="23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pl-PL" sz="1600" b="1" dirty="0" smtClean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Kierownik Katedry</a:t>
                </a:r>
                <a:r>
                  <a:rPr lang="pl-PL" sz="1600" b="1" dirty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: Mirosław Wołoszyn, dr hab. inż.</a:t>
                </a:r>
              </a:p>
            </p:txBody>
          </p:sp>
          <p:sp>
            <p:nvSpPr>
              <p:cNvPr id="3" name="pole tekstowe 2"/>
              <p:cNvSpPr txBox="1"/>
              <p:nvPr/>
            </p:nvSpPr>
            <p:spPr>
              <a:xfrm>
                <a:off x="1871700" y="1941512"/>
                <a:ext cx="51125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l-PL" sz="2000" b="1" dirty="0" smtClean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Zespół odpowiedzialny za specjalność:</a:t>
                </a:r>
                <a:endParaRPr lang="pl-PL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pole tekstowe 12"/>
              <p:cNvSpPr txBox="1"/>
              <p:nvPr/>
            </p:nvSpPr>
            <p:spPr>
              <a:xfrm>
                <a:off x="251520" y="2546798"/>
                <a:ext cx="8640960" cy="3631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l-PL" sz="1400" b="1" dirty="0" smtClean="0">
                    <a:solidFill>
                      <a:srgbClr val="3333CC"/>
                    </a:solidFill>
                    <a:latin typeface="Arial" pitchFamily="34" charset="0"/>
                    <a:cs typeface="Arial" pitchFamily="34" charset="0"/>
                  </a:rPr>
                  <a:t>Pracownicy:</a:t>
                </a:r>
              </a:p>
              <a:p>
                <a:pPr algn="just"/>
                <a:endParaRPr lang="pl-PL" sz="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Kazimierz </a:t>
                </a:r>
                <a:r>
                  <a:rPr lang="pl-PL" sz="1400" dirty="0" err="1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Duzinkiewicz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, dr hab. inż. </a:t>
                </a:r>
              </a:p>
              <a:p>
                <a:pPr marL="342900" indent="-342900" algn="just">
                  <a:lnSpc>
                    <a:spcPct val="150000"/>
                  </a:lnSpc>
                  <a:buAutoNum type="arabicPeriod" startAt="2"/>
                </a:pP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Michał Grochowski, dr inż. </a:t>
                </a: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Rafał Łangowski, dr inż. </a:t>
                </a:r>
                <a:endPara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Robert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Piotrowski, dr inż. </a:t>
                </a:r>
                <a:endPara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Tomasz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Rutkowski, dr inż. </a:t>
                </a:r>
                <a:endPara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Jarosław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Tarnawski, dr inż. </a:t>
                </a:r>
                <a:endPara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Tomasz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Zubowicz, mgr </a:t>
                </a: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inż.</a:t>
                </a: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Bartosz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Puchalski, mgr </a:t>
                </a: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inż.</a:t>
                </a: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Tomasz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Karla, mgr </a:t>
                </a: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inż.</a:t>
                </a:r>
              </a:p>
              <a:p>
                <a:pPr marL="342900" indent="-342900" algn="just">
                  <a:lnSpc>
                    <a:spcPct val="150000"/>
                  </a:lnSpc>
                  <a:buFontTx/>
                  <a:buAutoNum type="arabicPeriod" startAt="3"/>
                </a:pP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Piotr </a:t>
                </a:r>
                <a:r>
                  <a:rPr lang="pl-PL" sz="1400" dirty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Hirsch, mgr inż</a:t>
                </a:r>
                <a:r>
                  <a:rPr lang="pl-PL" sz="1400" dirty="0" smtClean="0">
                    <a:solidFill>
                      <a:srgbClr val="CC3300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pl-PL" sz="14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" name="pole tekstowe 19"/>
            <p:cNvSpPr txBox="1"/>
            <p:nvPr/>
          </p:nvSpPr>
          <p:spPr>
            <a:xfrm>
              <a:off x="5148064" y="2557040"/>
              <a:ext cx="3888432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l-PL" sz="14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Doktoranci:</a:t>
              </a:r>
            </a:p>
            <a:p>
              <a:pPr algn="just"/>
              <a:endParaRPr lang="pl-PL" sz="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+mj-lt"/>
                <a:buAutoNum type="arabicPeriod"/>
              </a:pPr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Bartosz Puchalski, mgr inż.</a:t>
              </a: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AutoNum type="arabicPeriod" startAt="2"/>
              </a:pPr>
              <a:endParaRPr lang="pl-PL" sz="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2.    Tomasz Karla, mgr inż.</a:t>
              </a: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AutoNum type="arabicPeriod" startAt="5"/>
              </a:pPr>
              <a:endParaRPr lang="pl-PL" sz="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3.    Piotr Hirsch, mgr inż.</a:t>
              </a:r>
            </a:p>
            <a:p>
              <a:pPr marL="342900" indent="-342900" algn="just">
                <a:buAutoNum type="arabicPeriod" startAt="5"/>
              </a:pPr>
              <a:endParaRPr lang="pl-PL" sz="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4.    Agnieszka Mikołajczyk, </a:t>
              </a:r>
              <a:r>
                <a:rPr lang="pl-PL" sz="14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mgr inż</a:t>
              </a:r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342900" indent="-342900" algn="just">
                <a:buAutoNum type="arabicPeriod" startAt="5"/>
              </a:pPr>
              <a:endParaRPr lang="pl-PL" sz="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5.    Arkadiusz </a:t>
              </a:r>
              <a:r>
                <a:rPr lang="pl-PL" sz="1400" dirty="0" err="1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mgr inż.</a:t>
              </a:r>
              <a:r>
                <a:rPr lang="pl-PL" sz="14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0" y="764704"/>
            <a:ext cx="9036496" cy="5427495"/>
            <a:chOff x="0" y="764704"/>
            <a:chExt cx="9036496" cy="5427495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52420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2016r. 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(1/2)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323528" y="1439671"/>
              <a:ext cx="8208912" cy="47525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Grochowski M.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dirty="0" smtClean="0"/>
                <a:t> 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Evolving neural network as a decision support system — Controller for a game of “2048” case study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Proc. of the 2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pl-PL" sz="1400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International Conference on Methods and Models in Automation and Robotics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– MMAR 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August 2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9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-</a:t>
              </a:r>
              <a:r>
                <a:rPr lang="pl-PL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September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1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Międzyzdroje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Poland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Mikołajczyk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Kwasigroch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Grochowski M.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dirty="0" smtClean="0"/>
                <a:t> 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System wspomagający diagnostykę czerniaka złośliwego przy pomocy metod przetwarzania obrazu i algorytmów inteligencji obliczeniowej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Zeszyty Naukowe Wydziału Elektrotechniki i Automatyki Politechniki Gdańskiej, Nr 51/2016, 119-122.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Hirsch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R., </a:t>
              </a:r>
              <a:r>
                <a:rPr lang="pl-PL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Duzinkiewicz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K., Grochowski M. (2016). 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Supervisory Control System for Adaptive Phase and Work Cycle Management of Sequencing Wastewater Treatment Plant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Studies in Informatics and Control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Vol. 25, No 2, pp. 153-162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Dolny</a:t>
              </a:r>
              <a:r>
                <a:rPr lang="en-US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Wiszniewski M</a:t>
              </a:r>
              <a:r>
                <a:rPr lang="en-US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Piotrowski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R.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Wykonanie i sterowanie platformą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Stewarta-Gougha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Zeszyty Naukowe Wydziału Elektrotechniki i Automatyki Politechniki Gdańskiej, Nr 51/2016, 41-44.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Raczyk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Sobiech T.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(2016).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Wykonanie i zaprogramowanie robota kroczącego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Mechanik, Nr 04/2016, 306-309.</a:t>
              </a: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6/9)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79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0" y="764704"/>
            <a:ext cx="9036496" cy="2647044"/>
            <a:chOff x="0" y="764704"/>
            <a:chExt cx="9036496" cy="2647044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52420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2016r. 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(2/</a:t>
              </a:r>
              <a:r>
                <a:rPr lang="pl-PL" sz="14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7/9)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1697236"/>
              <a:ext cx="8208912" cy="171451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Kowalczyk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Włodarczyk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Tarnawski J.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Microgrid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Energy Management System</a:t>
              </a:r>
              <a:r>
                <a:rPr lang="en-GB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Proc. of the 2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pl-PL" sz="1400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International Conference on Methods and Models in Automation and Robotics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– MMAR 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August 2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9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-</a:t>
              </a:r>
              <a:r>
                <a:rPr lang="pl-PL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September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1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Międzyzdroje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Poland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Kulasewicz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n-US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Armiński K., Zubowicz T. (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201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Użytkowy model matematyczny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quadrocoptera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do celów sterowania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Zeszyty Naukowe Wydziału Elektrotechniki i Automatyki Politechniki Gdańskiej, Nr 51/2016, 103-106.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0" y="764704"/>
            <a:ext cx="9036496" cy="5427495"/>
            <a:chOff x="0" y="764704"/>
            <a:chExt cx="9036496" cy="5427495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52420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2015r. 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(1/2)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323528" y="1439671"/>
              <a:ext cx="8208912" cy="47525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r>
                <a:rPr lang="en-US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Piotrowski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R., </a:t>
              </a:r>
              <a:r>
                <a:rPr lang="en-US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Skiba</a:t>
              </a:r>
              <a:r>
                <a:rPr lang="en-US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(2015).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Nonlinear Fuzzy Control System for Dissolved Oxygen with Aeration System in Sequencing Batch Reactor</a:t>
              </a:r>
              <a:r>
                <a:rPr lang="en-US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Information Technology and Control</a:t>
              </a:r>
              <a:r>
                <a:rPr lang="en-GB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Vol. 44, No. 2, pp. 182-195. 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Huzarek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Rutkowski T. (2015). 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Wykorzystanie sztucznych sieci neuronowych do wykrywania    i rozpoznawania tablic rejestracyjnych na zdjęciach pojazdów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 Zeszyty Naukowe Wydziału Elektrotechniki i Automatyki Politechniki Gdańskiej, Nr 47/2015, 67-70.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Adamkiewicz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Damps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Gryń K.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(2015).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Implementacja automatycznych metod strojenia nastaw regulatora PID w sterowniku programowalnym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Zeszyty Naukowe Wydziału Elektrotechniki i Automatyki Politechniki Gdańskiej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Nr 47/2015, 11-14.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Kowalczyk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Włodarczyk A.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Tarnawski J. (2015). 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Sterownik </a:t>
              </a:r>
              <a:r>
                <a:rPr lang="pl-PL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mikrosieci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elektroenergetycznej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Zeszyty Naukowe Wydziału Elektrotechniki i Automatyki Politechniki Gdańskiej, Nr 47/2015, 99-102.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Piotrowski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Witkowski T.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(2015).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Bezzałogowa zdalnie sterowana jednostka latająca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XIX Konferencja Naukowo-Techniczna: Automatyzacja – Nowości i Perspektywy – AUTOMATION 2015, 18-20 marzec, 2015, Warszawa, Polska (publikacja w czasopiśmie Pomiary Automatyka Robotyka 1/2015, 49-55).</a:t>
              </a: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8/9)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0" y="764704"/>
            <a:ext cx="9036496" cy="4104456"/>
            <a:chOff x="0" y="764704"/>
            <a:chExt cx="9036496" cy="4104456"/>
          </a:xfrm>
        </p:grpSpPr>
        <p:sp>
          <p:nvSpPr>
            <p:cNvPr id="2" name="Prostokąt 1"/>
            <p:cNvSpPr/>
            <p:nvPr/>
          </p:nvSpPr>
          <p:spPr>
            <a:xfrm>
              <a:off x="179512" y="1187787"/>
              <a:ext cx="52420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pl-PL" sz="16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Artykuły ze współudziałem studentów – 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2015r. 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(2/</a:t>
              </a:r>
              <a:r>
                <a:rPr lang="pl-PL" sz="1400" b="1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pl-PL" sz="1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pl-PL" sz="16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pl-PL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2538010"/>
              <a:ext cx="8208912" cy="23311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Surmak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(2015).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Sterowanie temperaturą w drukarce 3D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Modelowanie Inżynierskie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Tom 23, Zeszyt 54, 78-86.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Przygoda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Sarnowski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(2015).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Wykonanie i sterowanie układem stabilizacji obiektu na równi pochyłej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Napędy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Sterowanie</a:t>
              </a:r>
              <a:r>
                <a:rPr lang="en-GB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Nr 4 (192), 104-111. 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Bakun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Długoński O.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 (2015).</a:t>
              </a:r>
              <a:r>
                <a:rPr lang="pl-PL" sz="1400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pl-PL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Zaawansowane metody sterowania kaskadowym układem zbiorników.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Pomiary Automatyka Robotyka 3/2015, 25-30. </a:t>
              </a: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Grochowski M.,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Matczak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Sokołowski M.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(2015). </a:t>
              </a:r>
              <a:r>
                <a:rPr lang="en-US" sz="1400" b="1" i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Optimising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approach to designing kernel PCA model for diagnosis purposes with and without a priori known data reflecting faulty states</a:t>
              </a:r>
              <a:r>
                <a:rPr lang="en-GB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Proc. of the 20</a:t>
              </a:r>
              <a:r>
                <a:rPr lang="en-GB" sz="1400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th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International Conference on Methods and Models in Automation and Robotics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– MMAR 2015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August 24-27, 2015,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Międzyzdroje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Poland.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endParaRPr lang="pl-PL" sz="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60363" indent="-360363" algn="just">
                <a:spcAft>
                  <a:spcPts val="600"/>
                </a:spcAft>
              </a:pPr>
              <a:r>
                <a:rPr lang="pl-PL" sz="1400" dirty="0" err="1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Hirsch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P.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Piotrowski R., </a:t>
              </a:r>
              <a:r>
                <a:rPr lang="pl-PL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Duzinkiewicz</a:t>
              </a:r>
              <a:r>
                <a:rPr lang="pl-PL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K. (2015). </a:t>
              </a:r>
              <a:r>
                <a:rPr lang="en-US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Two-Step Model Based Adaptive Controller for Dissolved Oxygen Control in Sequencing Wastewater Batch Reactor</a:t>
              </a:r>
              <a:r>
                <a:rPr lang="en-GB" sz="14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.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Proc. of the 20</a:t>
              </a:r>
              <a:r>
                <a:rPr lang="en-GB" sz="1400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th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International Conference on Methods and Models in Automation and Robotics</a:t>
              </a:r>
              <a:r>
                <a:rPr lang="en-US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– MMAR 2015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August 24-27, 2015, </a:t>
              </a:r>
              <a:r>
                <a:rPr lang="en-GB" sz="14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Międzyzdroje</a:t>
              </a:r>
              <a:r>
                <a:rPr lang="en-GB" sz="1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Poland.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ole tekstowe 5"/>
            <p:cNvSpPr txBox="1"/>
            <p:nvPr/>
          </p:nvSpPr>
          <p:spPr>
            <a:xfrm>
              <a:off x="0" y="764704"/>
              <a:ext cx="9036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Nagrody i osiągnięcia studentów związane z realizacją prac dyplomowych: (</a:t>
              </a:r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9/9)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07504" y="785794"/>
            <a:ext cx="8784976" cy="5313157"/>
            <a:chOff x="107504" y="785794"/>
            <a:chExt cx="8784976" cy="5313157"/>
          </a:xfrm>
        </p:grpSpPr>
        <p:sp>
          <p:nvSpPr>
            <p:cNvPr id="2" name="pole tekstowe 1"/>
            <p:cNvSpPr txBox="1"/>
            <p:nvPr/>
          </p:nvSpPr>
          <p:spPr>
            <a:xfrm>
              <a:off x="107504" y="785794"/>
              <a:ext cx="87849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Gdzie pracują absolwenci po specjalności</a:t>
              </a:r>
            </a:p>
            <a:p>
              <a:pPr algn="ctr"/>
              <a:r>
                <a:rPr lang="pl-PL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Systemy sterowania  i wspomagania decyzji?  – przykłady </a:t>
              </a:r>
              <a:endParaRPr lang="pl-PL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ytuł 1"/>
            <p:cNvSpPr txBox="1">
              <a:spLocks/>
            </p:cNvSpPr>
            <p:nvPr/>
          </p:nvSpPr>
          <p:spPr>
            <a:xfrm>
              <a:off x="323528" y="1556792"/>
              <a:ext cx="8568952" cy="454215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Grupa LOTOS – Rafineria, Serwis </a:t>
              </a:r>
              <a:r>
                <a:rPr lang="pl-PL" sz="1400" b="1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pl-PL" sz="1400" dirty="0" smtClean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specjaliści ds. automatyki procesowej </a:t>
              </a:r>
              <a:endParaRPr lang="pl-PL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endPara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APISystems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Automatyka Projektowanie i Integracje Systemów: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programista</a:t>
              </a:r>
            </a:p>
            <a:p>
              <a:pPr algn="just"/>
              <a:endPara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SUTO – Software </a:t>
              </a:r>
              <a:r>
                <a:rPr lang="pl-PL" sz="1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Deleloper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programista (gry multimedialne)</a:t>
              </a:r>
            </a:p>
            <a:p>
              <a:pPr algn="just"/>
              <a:endPara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UNIT Automatyka i Budowa maszyn: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automatyk-programista</a:t>
              </a:r>
            </a:p>
            <a:p>
              <a:pPr algn="just"/>
              <a:endPara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Baobaz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programista</a:t>
              </a:r>
              <a:endPara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endParaRPr lang="pl-PL" sz="1400" dirty="0" smtClean="0"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ZM Maćkowy: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automatyk w dziale utrzymania ruchu</a:t>
              </a:r>
            </a:p>
            <a:p>
              <a:pPr algn="just"/>
              <a:endParaRPr lang="pl-PL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DASKO ELECTRONIC: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projektant systemów sterowania dla HVAC</a:t>
              </a:r>
            </a:p>
            <a:p>
              <a:pPr algn="just"/>
              <a:endPara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Ifm</a:t>
              </a:r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Electronic: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projektowanie i sprzedaż przemysłowych urządzeń pomiarowych, sieci przemysłowych</a:t>
              </a:r>
            </a:p>
            <a:p>
              <a:pPr algn="just"/>
              <a:endParaRPr lang="pl-PL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Profit PLUS: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konsultant biznesowy </a:t>
              </a:r>
            </a:p>
            <a:p>
              <a:pPr algn="just"/>
              <a:endParaRPr lang="pl-PL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algn="just"/>
              <a:r>
                <a:rPr lang="pl-PL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Własna działalność gospodarcza:</a:t>
              </a:r>
              <a:r>
                <a:rPr lang="pl-PL" sz="1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1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np. budowa i optymalizacja stron internetowych, programowanie mikroprocesorów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99592" y="1772816"/>
            <a:ext cx="7128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Dziękujemy za uwagę </a:t>
            </a:r>
            <a: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zapraszamy na naszą </a:t>
            </a:r>
            <a:r>
              <a:rPr lang="pl-PL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specjalność:</a:t>
            </a:r>
          </a:p>
          <a:p>
            <a:pPr algn="ctr"/>
            <a:endParaRPr lang="pl-PL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sz="36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Systemy sterowania</a:t>
            </a:r>
          </a:p>
          <a:p>
            <a:pPr algn="ctr"/>
            <a:r>
              <a:rPr lang="pl-PL" sz="36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i wspomagania decyzji</a:t>
            </a:r>
            <a:endParaRPr lang="pl-PL" sz="36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395536" y="1039310"/>
            <a:ext cx="8319868" cy="5170667"/>
            <a:chOff x="395536" y="1039310"/>
            <a:chExt cx="8319868" cy="5170667"/>
          </a:xfrm>
        </p:grpSpPr>
        <p:sp>
          <p:nvSpPr>
            <p:cNvPr id="2" name="pole tekstowe 1"/>
            <p:cNvSpPr txBox="1"/>
            <p:nvPr/>
          </p:nvSpPr>
          <p:spPr>
            <a:xfrm>
              <a:off x="395536" y="103931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Profil absolwenta specjalności: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395536" y="1654884"/>
              <a:ext cx="7920880" cy="4555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Zna klasyczne i najnowsze metody, algorytmy i technologie wykorzystywane w nowoczesnych systemach sterowania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wspomagania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decyzji</a:t>
              </a:r>
              <a:r>
                <a:rPr lang="pl-PL" sz="2000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Zna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i rozumie podstawy teoretyczne stojące za tymi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technologiami</a:t>
              </a:r>
              <a:r>
                <a:rPr lang="pl-PL" sz="2000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Rozumie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zakres ich stosowalności, wady 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zalety</a:t>
              </a:r>
              <a:r>
                <a:rPr lang="pl-PL" sz="2000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Umie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je zaimplementować na różnych platformach sprzętowych, przy użyciu różnych języków 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narzędzi.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Widzi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i wykorzystuje synergię różnych podejść i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metod.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4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Docenia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pracę zespołową, jest kreatywny, nie boi się sięgać po najnowocześniejsze </a:t>
              </a:r>
              <a:r>
                <a:rPr lang="pl-PL" sz="2000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rozwiązania</a:t>
              </a:r>
              <a:r>
                <a:rPr lang="pl-PL" sz="2000" dirty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pl-PL" sz="2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a 7"/>
          <p:cNvGrpSpPr/>
          <p:nvPr/>
        </p:nvGrpSpPr>
        <p:grpSpPr>
          <a:xfrm>
            <a:off x="-13855" y="908720"/>
            <a:ext cx="9171644" cy="4377668"/>
            <a:chOff x="-13855" y="908720"/>
            <a:chExt cx="9171644" cy="437766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3855" y="1628800"/>
              <a:ext cx="9171644" cy="3657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pole tekstowe 2"/>
            <p:cNvSpPr txBox="1"/>
            <p:nvPr/>
          </p:nvSpPr>
          <p:spPr>
            <a:xfrm>
              <a:off x="179512" y="90872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 algn="just"/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Przedmioty kierunkowe: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Prostokąt 3"/>
            <p:cNvSpPr/>
            <p:nvPr/>
          </p:nvSpPr>
          <p:spPr>
            <a:xfrm>
              <a:off x="395536" y="2636912"/>
              <a:ext cx="2592288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Prostokąt 4"/>
            <p:cNvSpPr/>
            <p:nvPr/>
          </p:nvSpPr>
          <p:spPr>
            <a:xfrm>
              <a:off x="395536" y="2789312"/>
              <a:ext cx="2592288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Prostokąt 5"/>
            <p:cNvSpPr/>
            <p:nvPr/>
          </p:nvSpPr>
          <p:spPr>
            <a:xfrm>
              <a:off x="395536" y="3068960"/>
              <a:ext cx="1584176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Prostokąt 6"/>
            <p:cNvSpPr/>
            <p:nvPr/>
          </p:nvSpPr>
          <p:spPr>
            <a:xfrm>
              <a:off x="395536" y="3726085"/>
              <a:ext cx="2592288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0" y="980728"/>
            <a:ext cx="9144000" cy="4298604"/>
            <a:chOff x="0" y="980728"/>
            <a:chExt cx="9144000" cy="429860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802910"/>
              <a:ext cx="9144000" cy="3476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pole tekstowe 2"/>
            <p:cNvSpPr txBox="1"/>
            <p:nvPr/>
          </p:nvSpPr>
          <p:spPr>
            <a:xfrm>
              <a:off x="179512" y="980728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9388" indent="-179388" algn="just"/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Przedmioty specjalnościowe: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323528" y="908720"/>
            <a:ext cx="8391876" cy="5184576"/>
            <a:chOff x="323528" y="908720"/>
            <a:chExt cx="8391876" cy="5184576"/>
          </a:xfrm>
        </p:grpSpPr>
        <p:sp>
          <p:nvSpPr>
            <p:cNvPr id="2" name="pole tekstowe 1"/>
            <p:cNvSpPr txBox="1"/>
            <p:nvPr/>
          </p:nvSpPr>
          <p:spPr>
            <a:xfrm>
              <a:off x="395536" y="90872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Monitorowanie i diagnostyka w systemach sterowania 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323528" y="2564904"/>
              <a:ext cx="8208912" cy="352839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16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Zagadnienia poruszane na przedmiocie:</a:t>
              </a:r>
            </a:p>
            <a:p>
              <a:pPr marL="179388" indent="-179388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Metody detekcji i lokalizacji uszkodzeń oraz anomalii procesowych w systemach sterowania przy wykorzystaniu danych procesowych (przy wykorzystaniu metod uczenia maszynowego)</a:t>
              </a:r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pl-P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Wybrane metody uczenia maszynowego (</a:t>
              </a:r>
              <a:r>
                <a:rPr kumimoji="0" lang="pl-PL" sz="160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Machine</a:t>
              </a: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learning), m.in.: 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Analiza Składników Podstawowych (PCA);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160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Maszyny Wektorów Nośnych (SVM);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Sztuczne Sieci Neuronowe (dynamiczne, samoorganizujące)</a:t>
              </a: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1556792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Michał Grochowski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323528" y="764704"/>
            <a:ext cx="8391876" cy="5472608"/>
            <a:chOff x="323528" y="764704"/>
            <a:chExt cx="8391876" cy="5472608"/>
          </a:xfrm>
        </p:grpSpPr>
        <p:sp>
          <p:nvSpPr>
            <p:cNvPr id="3" name="pole tekstowe 2"/>
            <p:cNvSpPr txBox="1"/>
            <p:nvPr/>
          </p:nvSpPr>
          <p:spPr>
            <a:xfrm>
              <a:off x="395536" y="764704"/>
              <a:ext cx="83198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Komputerowe systemy sterowania i wspomagania decyzji 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ytuł 1"/>
            <p:cNvSpPr txBox="1">
              <a:spLocks/>
            </p:cNvSpPr>
            <p:nvPr/>
          </p:nvSpPr>
          <p:spPr>
            <a:xfrm>
              <a:off x="323528" y="2204864"/>
              <a:ext cx="8208912" cy="40324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b="1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Zagadnienia poruszane na przedmiocie:</a:t>
              </a:r>
            </a:p>
            <a:p>
              <a:pPr marL="179388" indent="-179388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Zaawansowane metody sterowania i wspomagania decyzji połączone z ich realizacją na różnych platformach komputerowych systemów sterowania: PC + systemy czasu rzeczywistego, przyborniki optymalizacyjne, PLC, SCADA z wykorzystaniem przemysłowych sieci informatycznych)</a:t>
              </a:r>
              <a:endParaRPr lang="pl-PL" sz="1600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Verdana" pitchFamily="34" charset="0"/>
                  <a:cs typeface="Arial" pitchFamily="34" charset="0"/>
                </a:rPr>
                <a:t> Wybrane realizacje metod, m.in.: 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lang="pl-PL" sz="1600" dirty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Realizacja 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predyktora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 Smitha w PLC i praca w pętli sprzętowej;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160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Verdana" pitchFamily="34" charset="0"/>
                  <a:cs typeface="Arial" pitchFamily="34" charset="0"/>
                </a:rPr>
                <a:t>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Realizacja prostego pośredniego regulatora adaptacyjnego w PLC;</a:t>
              </a:r>
              <a:endPara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endParaRPr>
            </a:p>
            <a:p>
              <a:pPr marL="627063" lvl="1" indent="-169863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16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Verdana" pitchFamily="34" charset="0"/>
                  <a:cs typeface="Arial" pitchFamily="34" charset="0"/>
                </a:rPr>
                <a:t> </a:t>
              </a:r>
              <a:r>
                <a:rPr lang="pl-PL" sz="16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Rozproszone programowanie produkcji z wykorzystaniem metod dekompozycyjnych np. </a:t>
              </a:r>
              <a:r>
                <a:rPr lang="pl-PL" sz="1600" dirty="0" err="1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Dantziga-Wolfe’a</a:t>
              </a:r>
              <a:endParaRPr kumimoji="0" lang="pl-PL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endParaRPr>
            </a:p>
          </p:txBody>
        </p:sp>
        <p:sp>
          <p:nvSpPr>
            <p:cNvPr id="5" name="Tytuł 1"/>
            <p:cNvSpPr txBox="1">
              <a:spLocks/>
            </p:cNvSpPr>
            <p:nvPr/>
          </p:nvSpPr>
          <p:spPr>
            <a:xfrm>
              <a:off x="323528" y="1556792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Jarosław Tarnawski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/>
          <p:cNvGrpSpPr/>
          <p:nvPr/>
        </p:nvGrpSpPr>
        <p:grpSpPr>
          <a:xfrm>
            <a:off x="251520" y="908720"/>
            <a:ext cx="8463884" cy="4968552"/>
            <a:chOff x="251520" y="908720"/>
            <a:chExt cx="8463884" cy="4968552"/>
          </a:xfrm>
        </p:grpSpPr>
        <p:sp>
          <p:nvSpPr>
            <p:cNvPr id="2" name="pole tekstowe 1"/>
            <p:cNvSpPr txBox="1"/>
            <p:nvPr/>
          </p:nvSpPr>
          <p:spPr>
            <a:xfrm>
              <a:off x="395536" y="90872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Struktury i algorytmy sterowania 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ytuł 1"/>
            <p:cNvSpPr txBox="1">
              <a:spLocks/>
            </p:cNvSpPr>
            <p:nvPr/>
          </p:nvSpPr>
          <p:spPr>
            <a:xfrm>
              <a:off x="251520" y="2348880"/>
              <a:ext cx="8208912" cy="352839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77500" lnSpcReduction="200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1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Zagadnienia poruszane na przedmiocie:</a:t>
              </a:r>
            </a:p>
            <a:p>
              <a:pPr marL="179388" lvl="0" indent="-179388" algn="just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100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Zaawansowane metody sterowania (m.in. ślizgowe, adaptacyjne, predykcyjne) złożonych obiektów sterowania (w tym nieliniowych) w warunkach występowania zakłóceń </a:t>
              </a:r>
              <a:endParaRPr lang="pl-PL" sz="2100" b="1" dirty="0" smtClean="0">
                <a:solidFill>
                  <a:srgbClr val="0070C0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pl-P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pl-PL" sz="20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Wybrane metody, m.in.: 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lang="pl-PL" sz="2000" dirty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krzepkie sterowanie ślizgowe nieliniowymi obiektami w warunkach niepewności;</a:t>
              </a: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200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krzepko dopuszczalne sterowanie predykcyjne;</a:t>
              </a:r>
              <a:endPara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  <a:p>
              <a:pPr lvl="1" algn="just">
                <a:lnSpc>
                  <a:spcPct val="150000"/>
                </a:lnSpc>
                <a:spcBef>
                  <a:spcPct val="0"/>
                </a:spcBef>
                <a:buFont typeface="Wingdings" pitchFamily="2" charset="2"/>
                <a:buChar char="ü"/>
                <a:defRPr/>
              </a:pPr>
              <a:r>
                <a:rPr kumimoji="0" lang="pl-PL" sz="20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adaptacyjne sterowanie rozmyte w oparciu o modele dynamiki </a:t>
              </a:r>
              <a:r>
                <a:rPr lang="pl-PL" sz="2000" dirty="0" err="1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Takagi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 – </a:t>
              </a:r>
              <a:r>
                <a:rPr lang="pl-PL" sz="2000" dirty="0" err="1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Sugeno</a:t>
              </a:r>
              <a:endParaRPr kumimoji="0" lang="pl-PL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4" name="Tytuł 1"/>
            <p:cNvSpPr txBox="1">
              <a:spLocks/>
            </p:cNvSpPr>
            <p:nvPr/>
          </p:nvSpPr>
          <p:spPr>
            <a:xfrm>
              <a:off x="323528" y="1556792"/>
              <a:ext cx="8208912" cy="7200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ea typeface="+mj-ea"/>
                  <a:cs typeface="Arial" pitchFamily="34" charset="0"/>
                </a:rPr>
                <a:t>Odpowiedzialny za przedmiot:</a:t>
              </a:r>
            </a:p>
            <a:p>
              <a:pPr marL="179388" indent="-179388">
                <a:lnSpc>
                  <a:spcPct val="150000"/>
                </a:lnSpc>
                <a:spcBef>
                  <a:spcPct val="0"/>
                </a:spcBef>
                <a:buFont typeface="Arial" pitchFamily="34" charset="0"/>
                <a:buChar char="•"/>
                <a:defRPr/>
              </a:pPr>
              <a:r>
                <a: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Tomasz Rutkowski</a:t>
              </a:r>
              <a:r>
                <a:rPr lang="pl-PL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, dr inż.</a:t>
              </a:r>
              <a:endParaRPr lang="pl-P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251520" y="908720"/>
            <a:ext cx="8463884" cy="4968552"/>
            <a:chOff x="251520" y="908720"/>
            <a:chExt cx="8463884" cy="4968552"/>
          </a:xfrm>
        </p:grpSpPr>
        <p:sp>
          <p:nvSpPr>
            <p:cNvPr id="5" name="pole tekstowe 4"/>
            <p:cNvSpPr txBox="1"/>
            <p:nvPr/>
          </p:nvSpPr>
          <p:spPr>
            <a:xfrm>
              <a:off x="395536" y="908720"/>
              <a:ext cx="8319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4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Struktury i algorytmy wspomagania decyzji</a:t>
              </a:r>
              <a:endParaRPr lang="pl-PL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251520" y="1556792"/>
              <a:ext cx="8280920" cy="4320480"/>
              <a:chOff x="251520" y="1556792"/>
              <a:chExt cx="8280920" cy="4320480"/>
            </a:xfrm>
          </p:grpSpPr>
          <p:sp>
            <p:nvSpPr>
              <p:cNvPr id="6" name="Tytuł 1"/>
              <p:cNvSpPr txBox="1">
                <a:spLocks/>
              </p:cNvSpPr>
              <p:nvPr/>
            </p:nvSpPr>
            <p:spPr>
              <a:xfrm>
                <a:off x="251520" y="2348880"/>
                <a:ext cx="8208912" cy="35283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85000" lnSpcReduction="10000"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l-PL" sz="2100" b="1" dirty="0" smtClean="0">
                    <a:solidFill>
                      <a:srgbClr val="0070C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Zagadnienia poruszane na przedmiocie:</a:t>
                </a:r>
              </a:p>
              <a:p>
                <a:pPr marL="179388" lvl="0" indent="-179388" algn="just">
                  <a:lnSpc>
                    <a:spcPct val="150000"/>
                  </a:lnSpc>
                  <a:spcBef>
                    <a:spcPct val="0"/>
                  </a:spcBef>
                  <a:buFont typeface="Arial" pitchFamily="34" charset="0"/>
                  <a:buChar char="•"/>
                  <a:defRPr/>
                </a:pPr>
                <a:r>
                  <a:rPr lang="pl-PL" sz="2100" dirty="0" smtClean="0">
                    <a:solidFill>
                      <a:srgbClr val="0070C0"/>
                    </a:solidFill>
                    <a:latin typeface="Arial" pitchFamily="34" charset="0"/>
                    <a:ea typeface="Verdana" pitchFamily="34" charset="0"/>
                    <a:cs typeface="Arial" pitchFamily="34" charset="0"/>
                  </a:rPr>
                  <a:t>Metody wspomagania decyzji w warunkach występowania jednego i wielu kryteriów oceny decyzji w warunkach istnienia niepewności i ryzyka</a:t>
                </a:r>
                <a:endParaRPr lang="pl-PL" sz="2100" b="1" dirty="0" smtClean="0">
                  <a:solidFill>
                    <a:srgbClr val="0070C0"/>
                  </a:solidFill>
                  <a:latin typeface="Arial" pitchFamily="34" charset="0"/>
                  <a:ea typeface="Verdana" pitchFamily="34" charset="0"/>
                  <a:cs typeface="Arial" pitchFamily="34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endParaRPr kumimoji="0" lang="pl-PL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pl-PL" sz="20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Wybrane metody, m.in.: </a:t>
                </a:r>
              </a:p>
              <a:p>
                <a:pPr lvl="1" algn="just">
                  <a:lnSpc>
                    <a:spcPct val="150000"/>
                  </a:lnSpc>
                  <a:spcBef>
                    <a:spcPct val="0"/>
                  </a:spcBef>
                  <a:buFont typeface="Wingdings" pitchFamily="2" charset="2"/>
                  <a:buChar char="ü"/>
                  <a:defRPr/>
                </a:pPr>
                <a:r>
                  <a:rPr lang="pl-PL" sz="2000" dirty="0">
                    <a:solidFill>
                      <a:srgbClr val="0070C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 </a:t>
                </a:r>
                <a:r>
                  <a:rPr lang="pl-PL" sz="2000" dirty="0" smtClean="0">
                    <a:solidFill>
                      <a:srgbClr val="0070C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metody analiz post - optymalizacyjnych dla zagadnień liniowych;</a:t>
                </a:r>
              </a:p>
              <a:p>
                <a:pPr lvl="1" algn="just">
                  <a:lnSpc>
                    <a:spcPct val="150000"/>
                  </a:lnSpc>
                  <a:spcBef>
                    <a:spcPct val="0"/>
                  </a:spcBef>
                  <a:buFont typeface="Wingdings" pitchFamily="2" charset="2"/>
                  <a:buChar char="ü"/>
                  <a:defRPr/>
                </a:pPr>
                <a:r>
                  <a:rPr kumimoji="0" lang="pl-PL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</a:t>
                </a:r>
                <a:r>
                  <a:rPr kumimoji="0" lang="pl-PL" sz="20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metody</a:t>
                </a:r>
                <a:r>
                  <a:rPr kumimoji="0" lang="pl-PL" sz="200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optymalizacji dla porządku </a:t>
                </a:r>
                <a:r>
                  <a:rPr kumimoji="0" lang="pl-PL" sz="2000" i="0" u="none" strike="noStrike" kern="1200" cap="none" spc="0" normalizeH="0" noProof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Pareto</a:t>
                </a:r>
                <a:r>
                  <a:rPr kumimoji="0" lang="pl-PL" sz="200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i porządku leksykograficznego</a:t>
                </a:r>
                <a:r>
                  <a:rPr lang="pl-PL" sz="2000" dirty="0" smtClean="0">
                    <a:solidFill>
                      <a:srgbClr val="0070C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;</a:t>
                </a:r>
                <a:endParaRPr kumimoji="0" lang="pl-PL" sz="20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endParaRPr>
              </a:p>
              <a:p>
                <a:pPr lvl="1" algn="just">
                  <a:lnSpc>
                    <a:spcPct val="150000"/>
                  </a:lnSpc>
                  <a:spcBef>
                    <a:spcPct val="0"/>
                  </a:spcBef>
                  <a:buFont typeface="Wingdings" pitchFamily="2" charset="2"/>
                  <a:buChar char="ü"/>
                  <a:defRPr/>
                </a:pPr>
                <a:r>
                  <a:rPr kumimoji="0" lang="pl-PL" sz="20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metody  np. </a:t>
                </a:r>
                <a:r>
                  <a:rPr kumimoji="0" lang="pl-PL" sz="200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Analytic</a:t>
                </a:r>
                <a:r>
                  <a:rPr kumimoji="0" lang="pl-PL" sz="200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Hierarchy </a:t>
                </a:r>
                <a:r>
                  <a:rPr kumimoji="0" lang="pl-PL" sz="2000" i="0" u="none" strike="noStrike" kern="1200" cap="none" spc="0" normalizeH="0" noProof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Process</a:t>
                </a:r>
                <a:r>
                  <a:rPr kumimoji="0" lang="pl-PL" sz="200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 dla zagadnień </a:t>
                </a:r>
                <a:r>
                  <a:rPr kumimoji="0" lang="pl-PL" sz="2000" i="0" u="none" strike="noStrike" kern="1200" cap="none" spc="0" normalizeH="0" noProof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j-ea"/>
                    <a:cs typeface="Arial" pitchFamily="34" charset="0"/>
                  </a:rPr>
                  <a:t>wieloatrybutowych</a:t>
                </a:r>
                <a:endParaRPr kumimoji="0" lang="pl-PL" sz="20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+mj-ea"/>
                  <a:cs typeface="Arial" pitchFamily="34" charset="0"/>
                </a:endParaRPr>
              </a:p>
            </p:txBody>
          </p:sp>
          <p:sp>
            <p:nvSpPr>
              <p:cNvPr id="7" name="Tytuł 1"/>
              <p:cNvSpPr txBox="1">
                <a:spLocks/>
              </p:cNvSpPr>
              <p:nvPr/>
            </p:nvSpPr>
            <p:spPr>
              <a:xfrm>
                <a:off x="323528" y="1556792"/>
                <a:ext cx="8208912" cy="7200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l-PL" sz="2000" b="1" dirty="0" smtClean="0">
                    <a:solidFill>
                      <a:srgbClr val="0070C0"/>
                    </a:solidFill>
                    <a:latin typeface="Arial" pitchFamily="34" charset="0"/>
                    <a:ea typeface="+mj-ea"/>
                    <a:cs typeface="Arial" pitchFamily="34" charset="0"/>
                  </a:rPr>
                  <a:t>Odpowiedzialny za przedmiot:</a:t>
                </a:r>
              </a:p>
              <a:p>
                <a:pPr marL="179388" indent="-179388">
                  <a:lnSpc>
                    <a:spcPct val="150000"/>
                  </a:lnSpc>
                  <a:spcBef>
                    <a:spcPct val="0"/>
                  </a:spcBef>
                  <a:buFont typeface="Arial" pitchFamily="34" charset="0"/>
                  <a:buChar char="•"/>
                  <a:defRPr/>
                </a:pPr>
                <a:r>
                  <a:rPr lang="pl-PL" sz="2000" b="1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Robert Piotrowski</a:t>
                </a:r>
                <a:r>
                  <a:rPr lang="pl-PL" sz="2000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, dr inż.</a:t>
                </a:r>
                <a:endParaRPr lang="pl-PL" sz="2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2857</TotalTime>
  <Words>1472</Words>
  <Application>Microsoft Office PowerPoint</Application>
  <PresentationFormat>Pokaz na ekranie (4:3)</PresentationFormat>
  <Paragraphs>299</Paragraphs>
  <Slides>25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Symbol</vt:lpstr>
      <vt:lpstr>Verdana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Kazimierz D</dc:creator>
  <cp:lastModifiedBy>RP</cp:lastModifiedBy>
  <cp:revision>225</cp:revision>
  <cp:lastPrinted>2018-05-15T09:09:20Z</cp:lastPrinted>
  <dcterms:created xsi:type="dcterms:W3CDTF">2013-01-15T14:39:20Z</dcterms:created>
  <dcterms:modified xsi:type="dcterms:W3CDTF">2018-05-15T09:41:45Z</dcterms:modified>
</cp:coreProperties>
</file>