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7" r:id="rId2"/>
    <p:sldId id="297" r:id="rId3"/>
    <p:sldId id="261" r:id="rId4"/>
    <p:sldId id="262" r:id="rId5"/>
    <p:sldId id="305" r:id="rId6"/>
    <p:sldId id="264" r:id="rId7"/>
    <p:sldId id="263" r:id="rId8"/>
    <p:sldId id="303" r:id="rId9"/>
    <p:sldId id="269" r:id="rId10"/>
    <p:sldId id="265" r:id="rId11"/>
    <p:sldId id="266" r:id="rId12"/>
    <p:sldId id="299" r:id="rId13"/>
    <p:sldId id="300" r:id="rId14"/>
    <p:sldId id="270" r:id="rId15"/>
    <p:sldId id="271" r:id="rId16"/>
    <p:sldId id="273" r:id="rId17"/>
    <p:sldId id="275" r:id="rId18"/>
    <p:sldId id="301" r:id="rId19"/>
    <p:sldId id="302" r:id="rId20"/>
    <p:sldId id="283" r:id="rId21"/>
    <p:sldId id="284" r:id="rId22"/>
    <p:sldId id="285" r:id="rId23"/>
    <p:sldId id="309" r:id="rId24"/>
    <p:sldId id="311" r:id="rId25"/>
    <p:sldId id="310" r:id="rId26"/>
    <p:sldId id="304" r:id="rId27"/>
    <p:sldId id="308" r:id="rId28"/>
    <p:sldId id="307" r:id="rId29"/>
    <p:sldId id="306" r:id="rId30"/>
    <p:sldId id="294" r:id="rId31"/>
    <p:sldId id="296" r:id="rId32"/>
    <p:sldId id="288" r:id="rId3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CC"/>
    <a:srgbClr val="0000CC"/>
    <a:srgbClr val="FF99CC"/>
    <a:srgbClr val="9933FF"/>
    <a:srgbClr val="CCECFF"/>
    <a:srgbClr val="CC3300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FAED8-62CB-4F3C-97EA-05696C4F55F1}" type="datetimeFigureOut">
              <a:rPr lang="pl-PL" smtClean="0"/>
              <a:pPr/>
              <a:t>10.02.2018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75057-728B-4826-AB0D-64AE72ED97F8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8B498-B929-4313-B05C-873CA3C8CB94}" type="datetimeFigureOut">
              <a:rPr lang="pl-PL" smtClean="0"/>
              <a:pPr/>
              <a:t>10.02.2018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D3CB6-F9DF-4D66-A7A3-9162CD1BDD6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44F78-1E40-4DA1-B149-68CB878BEBAA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1614413" y="6382489"/>
            <a:ext cx="569389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Politechnika Gdańska</a:t>
            </a:r>
            <a:b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Wydział Elektrotechniki i Automatyki</a:t>
            </a:r>
          </a:p>
        </p:txBody>
      </p:sp>
      <p:pic>
        <p:nvPicPr>
          <p:cNvPr id="9" name="Symbol zastępczy zawartości 9" descr="logo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172400" y="6288588"/>
            <a:ext cx="513348" cy="530459"/>
          </a:xfrm>
          <a:prstGeom prst="rect">
            <a:avLst/>
          </a:prstGeom>
        </p:spPr>
      </p:pic>
      <p:cxnSp>
        <p:nvCxnSpPr>
          <p:cNvPr id="10" name="Łącznik prosty 9"/>
          <p:cNvCxnSpPr/>
          <p:nvPr userDrawn="1"/>
        </p:nvCxnSpPr>
        <p:spPr>
          <a:xfrm>
            <a:off x="107504" y="6237312"/>
            <a:ext cx="8856984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 userDrawn="1"/>
        </p:nvCxnSpPr>
        <p:spPr>
          <a:xfrm>
            <a:off x="107504" y="692696"/>
            <a:ext cx="8928992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8"/>
          <p:cNvSpPr txBox="1">
            <a:spLocks noChangeArrowheads="1"/>
          </p:cNvSpPr>
          <p:nvPr userDrawn="1"/>
        </p:nvSpPr>
        <p:spPr bwMode="auto">
          <a:xfrm>
            <a:off x="539552" y="116632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Prezentacja specjalności II stopnia kierunku</a:t>
            </a:r>
            <a:r>
              <a:rPr kumimoji="1" lang="pl-PL" sz="1100" b="1" i="1" baseline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Automatyka i Robotyka</a:t>
            </a:r>
          </a:p>
          <a:p>
            <a:pPr algn="ctr"/>
            <a:r>
              <a:rPr kumimoji="1" lang="pl-PL" sz="1100" b="1" i="1" baseline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 Wydziale </a:t>
            </a:r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Elektrotechniki i Automatyki Politechniki Gdańskiej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6280254"/>
            <a:ext cx="2448272" cy="53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Prostokąt 12"/>
          <p:cNvSpPr/>
          <p:nvPr userDrawn="1"/>
        </p:nvSpPr>
        <p:spPr>
          <a:xfrm>
            <a:off x="1331640" y="6309320"/>
            <a:ext cx="136815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18" Type="http://schemas.openxmlformats.org/officeDocument/2006/relationships/hyperlink" Target="http://www.google.pl/url?sa=i&amp;rct=j&amp;q=&amp;esrc=s&amp;source=images&amp;cd=&amp;cad=rja&amp;uact=8&amp;ved=0CAcQjRw&amp;url=http://zpb.pl/automatyka-bram.html&amp;ei=Z7-SVJmoH4fGPemMgOgD&amp;bvm=bv.82001339,d.bGQ&amp;psig=AFQjCNEpU74am9LiP4QXMcCRztp7Ks-BrA&amp;ust=1418989778215539" TargetMode="External"/><Relationship Id="rId3" Type="http://schemas.openxmlformats.org/officeDocument/2006/relationships/image" Target="../media/image4.wmf"/><Relationship Id="rId21" Type="http://schemas.openxmlformats.org/officeDocument/2006/relationships/image" Target="../media/image16.jpeg"/><Relationship Id="rId7" Type="http://schemas.openxmlformats.org/officeDocument/2006/relationships/hyperlink" Target="http://www.google.pl/url?sa=i&amp;rct=j&amp;q=&amp;esrc=s&amp;source=images&amp;cd=&amp;cad=rja&amp;uact=8&amp;ved=0CAcQjRw&amp;url=http://www.comerc.pl/p/automatyka-przemyslowa/automatyka-przemyslowa&amp;ei=-76SVI6vI8eQPbKGgegL&amp;bvm=bv.82001339,d.bGQ&amp;psig=AFQjCNGGXW-1SdBIDA5QCCHFdm95yzuqNg&amp;ust=1418989563155788" TargetMode="External"/><Relationship Id="rId12" Type="http://schemas.openxmlformats.org/officeDocument/2006/relationships/image" Target="../media/image10.wmf"/><Relationship Id="rId17" Type="http://schemas.openxmlformats.org/officeDocument/2006/relationships/image" Target="../media/image14.jpeg"/><Relationship Id="rId25" Type="http://schemas.openxmlformats.org/officeDocument/2006/relationships/image" Target="../media/image18.jpeg"/><Relationship Id="rId2" Type="http://schemas.openxmlformats.org/officeDocument/2006/relationships/image" Target="../media/image3.wmf"/><Relationship Id="rId16" Type="http://schemas.openxmlformats.org/officeDocument/2006/relationships/hyperlink" Target="http://www.google.pl/url?sa=i&amp;rct=j&amp;q=&amp;esrc=s&amp;source=images&amp;cd=&amp;cad=rja&amp;uact=8&amp;ved=0CAcQjRw&amp;url=http://www.sprawdzprace.pl/praca/studia/techniczne/automatyka-i-robotyka/&amp;ei=pr6SVKrMAoXJPbKPgdAN&amp;bvm=bv.82001339,d.bGQ&amp;psig=AFQjCNGGXW-1SdBIDA5QCCHFdm95yzuqNg&amp;ust=1418989563155788" TargetMode="External"/><Relationship Id="rId20" Type="http://schemas.openxmlformats.org/officeDocument/2006/relationships/hyperlink" Target="http://www.google.pl/url?sa=i&amp;rct=j&amp;q=&amp;esrc=s&amp;source=images&amp;cd=&amp;cad=rja&amp;uact=8&amp;ved=0CAcQjRw&amp;url=http://pressmix.eu/index.php/2013/03/23/mlodzi-ludzie-wyszli-na-ulice-podejmujac-heroiczna-walke-o-odzyskanie-polski/&amp;ei=ycCSVLeZJs7sO--igYgB&amp;bvm=bv.82001339,d.bGQ&amp;psig=AFQjCNGhXM7_DQ4r0Z2uGqMgkYc5bd2OJQ&amp;ust=141899010932520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9.wmf"/><Relationship Id="rId24" Type="http://schemas.openxmlformats.org/officeDocument/2006/relationships/hyperlink" Target="http://www.google.pl/url?sa=i&amp;rct=j&amp;q=&amp;esrc=s&amp;source=images&amp;cd=&amp;cad=rja&amp;uact=8&amp;ved=0CAcQjRw&amp;url=http://www.eska.pl/hit/mateusz-mijal-niech-sie-ludzie-smieja/352490&amp;ei=NMGSVMDqDsnJOe3qgPgM&amp;bvm=bv.82001339,d.bGQ&amp;psig=AFQjCNGhXM7_DQ4r0Z2uGqMgkYc5bd2OJQ&amp;ust=1418990109325203" TargetMode="External"/><Relationship Id="rId5" Type="http://schemas.openxmlformats.org/officeDocument/2006/relationships/hyperlink" Target="http://www.google.pl/url?sa=i&amp;rct=j&amp;q=&amp;esrc=s&amp;source=images&amp;cd=&amp;cad=rja&amp;uact=8&amp;ved=0CAcQjRw&amp;url=http://grzesinski.eu/9-automatyka-przemyslowa.html&amp;ei=q7-SVOC3IsHaPN_DgOAG&amp;bvm=bv.82001339,d.bGQ&amp;psig=AFQjCNEpU74am9LiP4QXMcCRztp7Ks-BrA&amp;ust=1418989778215539" TargetMode="External"/><Relationship Id="rId15" Type="http://schemas.openxmlformats.org/officeDocument/2006/relationships/image" Target="../media/image13.jpeg"/><Relationship Id="rId23" Type="http://schemas.openxmlformats.org/officeDocument/2006/relationships/image" Target="../media/image17.jpeg"/><Relationship Id="rId10" Type="http://schemas.openxmlformats.org/officeDocument/2006/relationships/image" Target="../media/image8.jpeg"/><Relationship Id="rId19" Type="http://schemas.openxmlformats.org/officeDocument/2006/relationships/image" Target="../media/image15.jpeg"/><Relationship Id="rId4" Type="http://schemas.openxmlformats.org/officeDocument/2006/relationships/image" Target="../media/image5.jpeg"/><Relationship Id="rId9" Type="http://schemas.openxmlformats.org/officeDocument/2006/relationships/hyperlink" Target="http://www.google.pl/url?sa=i&amp;rct=j&amp;q=&amp;esrc=s&amp;source=images&amp;cd=&amp;cad=rja&amp;uact=8&amp;ved=0CAcQjRw&amp;url=http://www.ars-automatica.pl/&amp;ei=Gr-SVKv-D4b1OOyDgMAE&amp;bvm=bv.82001339,d.bGQ&amp;psig=AFQjCNGGXW-1SdBIDA5QCCHFdm95yzuqNg&amp;ust=1418989563155788" TargetMode="External"/><Relationship Id="rId14" Type="http://schemas.openxmlformats.org/officeDocument/2006/relationships/image" Target="../media/image12.jpeg"/><Relationship Id="rId22" Type="http://schemas.openxmlformats.org/officeDocument/2006/relationships/hyperlink" Target="http://www.google.pl/url?sa=i&amp;rct=j&amp;q=&amp;esrc=s&amp;source=images&amp;cd=&amp;cad=rja&amp;uact=8&amp;ved=0CAcQjRw&amp;url=http://www.pinger.pl/szukaj/po_tagu/?t=Demografia&amp;ei=FMGSVIyhLInzPKrvgOAP&amp;bvm=bv.82001339,d.bGQ&amp;psig=AFQjCNGhXM7_DQ4r0Z2uGqMgkYc5bd2OJQ&amp;ust=141899010932520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395536" y="980728"/>
            <a:ext cx="83198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Wydział Elektrotechniki i Automatyki</a:t>
            </a:r>
          </a:p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Politechniki Gdańskiej</a:t>
            </a:r>
          </a:p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Kierunek: Automatyka i Robotyka</a:t>
            </a:r>
          </a:p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Studia stacjonarne II stopnia</a:t>
            </a:r>
            <a:endParaRPr lang="pl-PL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79512" y="3140968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Specjalność:</a:t>
            </a:r>
          </a:p>
          <a:p>
            <a:pPr algn="ctr"/>
            <a:r>
              <a:rPr lang="pl-PL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Systemy sterowania</a:t>
            </a:r>
          </a:p>
          <a:p>
            <a:pPr algn="ctr"/>
            <a:r>
              <a:rPr lang="pl-PL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i wspomagania decyzji</a:t>
            </a:r>
            <a:endParaRPr lang="pl-PL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855" y="1628800"/>
            <a:ext cx="9171644" cy="36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ole tekstowe 2"/>
          <p:cNvSpPr txBox="1"/>
          <p:nvPr/>
        </p:nvSpPr>
        <p:spPr>
          <a:xfrm>
            <a:off x="179512" y="908720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/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Przedmioty kierunkowe: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95536" y="2636912"/>
            <a:ext cx="2592288" cy="144016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395536" y="2789312"/>
            <a:ext cx="2592288" cy="144016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95536" y="3068960"/>
            <a:ext cx="1584176" cy="144016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5536" y="3717032"/>
            <a:ext cx="2592288" cy="144016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2910"/>
            <a:ext cx="9144000" cy="347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ole tekstowe 2"/>
          <p:cNvSpPr txBox="1"/>
          <p:nvPr/>
        </p:nvSpPr>
        <p:spPr>
          <a:xfrm>
            <a:off x="179512" y="980728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/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Przedmioty specjalnościowe: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908720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Struktury i algorytmy sterowania 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251520" y="2348880"/>
            <a:ext cx="8208912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1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Zagadnienia poruszane na przedmiocie:</a:t>
            </a:r>
          </a:p>
          <a:p>
            <a:pPr marL="179388" lvl="0" indent="-179388" algn="just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1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Zaawansowane metody sterowania (m.in. ślizgowe, adaptacyjne, predykcyjne) złożonych obiektów sterowania(w tym nieliniowych) w warunkach występowania zakłóceń </a:t>
            </a:r>
            <a:endParaRPr lang="pl-PL" sz="2100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Wybrane metody, m.in.: 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pl-PL" sz="2000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krzepkie sterowanie ślizgowe nieliniowymi obiektami w warunkach niepewności;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krzepko dopuszczalne sterowanie predykcyjne;</a:t>
            </a:r>
            <a:endParaRPr kumimoji="0" lang="pl-PL" sz="20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adaptacyjne sterowanie rozmyte w oparciu o modele dynamiki </a:t>
            </a:r>
            <a:r>
              <a:rPr lang="pl-PL" sz="2000" dirty="0" err="1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Takagi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– </a:t>
            </a:r>
            <a:r>
              <a:rPr lang="pl-PL" sz="2000" dirty="0" err="1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Sugeno</a:t>
            </a:r>
            <a:endParaRPr kumimoji="0" lang="pl-PL" sz="20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323528" y="1556792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Odpowiedzialny za przedmiot:</a:t>
            </a:r>
          </a:p>
          <a:p>
            <a:pPr marL="179388" indent="-179388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Tomasz Rutkowski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dr inż.</a:t>
            </a:r>
            <a:endParaRPr lang="pl-PL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395536" y="908720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Struktury i algorytmy wspomagania decyzji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251520" y="2348880"/>
            <a:ext cx="8208912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1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Zagadnienia poruszane na przedmiocie:</a:t>
            </a:r>
          </a:p>
          <a:p>
            <a:pPr marL="179388" lvl="0" indent="-179388" algn="just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1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Metody wspomagania decyzji w warunkach występowania jednego i wielu kryteriów oceny decyzji w warunkach istnienia niepewności i ryzyka</a:t>
            </a:r>
            <a:endParaRPr lang="pl-PL" sz="2100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Wybrane metody, m.in.: 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pl-PL" sz="2000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metody analiz post - optymalizacyjnych dla zagadnień liniowych;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metody</a:t>
            </a:r>
            <a:r>
              <a:rPr kumimoji="0" lang="pl-PL" sz="20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optymalizacji dla porządku </a:t>
            </a:r>
            <a:r>
              <a:rPr kumimoji="0" lang="pl-PL" sz="20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Pareto</a:t>
            </a:r>
            <a:r>
              <a:rPr kumimoji="0" lang="pl-PL" sz="20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i porządku leksykograficznego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  <a:endParaRPr kumimoji="0" lang="pl-PL" sz="20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metody  np. </a:t>
            </a:r>
            <a:r>
              <a:rPr kumimoji="0" lang="pl-PL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Analytic</a:t>
            </a:r>
            <a:r>
              <a:rPr kumimoji="0" lang="pl-PL" sz="20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Hierarchy </a:t>
            </a:r>
            <a:r>
              <a:rPr kumimoji="0" lang="pl-PL" sz="20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Process</a:t>
            </a:r>
            <a:r>
              <a:rPr kumimoji="0" lang="pl-PL" sz="20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dla zagadnień </a:t>
            </a:r>
            <a:r>
              <a:rPr kumimoji="0" lang="pl-PL" sz="20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wieloatrybutowych</a:t>
            </a:r>
            <a:endParaRPr kumimoji="0" lang="pl-PL" sz="20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Tytuł 1"/>
          <p:cNvSpPr txBox="1">
            <a:spLocks/>
          </p:cNvSpPr>
          <p:nvPr/>
        </p:nvSpPr>
        <p:spPr>
          <a:xfrm>
            <a:off x="323528" y="1556792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Odpowiedzialny za przedmiot:</a:t>
            </a:r>
          </a:p>
          <a:p>
            <a:pPr marL="179388" indent="-179388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Robert Piotrowski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dr inż.</a:t>
            </a:r>
            <a:endParaRPr lang="pl-PL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908720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Monitorowanie i diagnostyka w systemach sterowania 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323528" y="2564904"/>
            <a:ext cx="8208912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Zagadnienia poruszane na przedmiocie:</a:t>
            </a:r>
          </a:p>
          <a:p>
            <a:pPr marL="179388" indent="-179388" algn="just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Metody detekcji i lokalizacji uszkodzeń oraz anomalii procesowych w systemach sterowania przy wykorzystaniu danych procesowych (przy wykorzystaniu metod uczenia maszynowego)</a:t>
            </a:r>
            <a:endParaRPr lang="pl-PL" sz="16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Wybrane metody uczenia maszynowego (</a:t>
            </a:r>
            <a:r>
              <a:rPr kumimoji="0" lang="pl-PL" sz="1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Machine</a:t>
            </a: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learning), m.in.: 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pl-PL" sz="1600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Analiza Składników Podstawowych (PCA);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16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Maszyny Wektorów Nośnych (SVM);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Sztuczne Sieci Neuronowe (dynamiczne, samoorganizujące)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23528" y="1556792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Odpowiedzialny za przedmiot:</a:t>
            </a:r>
          </a:p>
          <a:p>
            <a:pPr marL="179388" indent="-179388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Michał Grochowski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dr inż.</a:t>
            </a:r>
            <a:endParaRPr lang="pl-PL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6" y="764704"/>
            <a:ext cx="8319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Komputerowe systemy sterowania i wspomagania decyzji 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323528" y="2204864"/>
            <a:ext cx="8208912" cy="4032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Zagadnienia poruszane na przedmiocie:</a:t>
            </a:r>
          </a:p>
          <a:p>
            <a:pPr marL="179388" indent="-179388" algn="just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Zaawansowane metody sterowania i wspomagania decyzji połączone z ich realizacją na różnych platformach komputerowych systemów sterowania: PC + systemy czasu rzeczywistego, przyborniki optymalizacyjne ,PLC, SCADA z wykorzystaniem przemysłowych sieci informatycznych)</a:t>
            </a:r>
            <a:endParaRPr lang="pl-PL" sz="1600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Wybrane realizacje metod, m.in.: 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pl-PL" sz="1600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Realizacja </a:t>
            </a:r>
            <a:r>
              <a:rPr lang="pl-PL" sz="1600" dirty="0" err="1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predyktora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Smitha w PLC i praca w pętli sprzętowej;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16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Realizacja prostego pośredniego regulatora adaptacyjnego w PLC;</a:t>
            </a:r>
            <a:endParaRPr kumimoji="0" lang="pl-PL" sz="1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627063" lvl="1" indent="-169863" algn="just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Rozproszone programowanie produkcji z wykorzystaniem metod dekompozycyjnych np. </a:t>
            </a:r>
            <a:r>
              <a:rPr lang="pl-PL" sz="1600" dirty="0" err="1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Dantziga-Wolfe’a</a:t>
            </a:r>
            <a:endParaRPr kumimoji="0" lang="pl-PL" sz="1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23528" y="1556792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Odpowiedzialny za przedmiot:</a:t>
            </a:r>
          </a:p>
          <a:p>
            <a:pPr marL="179388" indent="-179388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Jarosław Tarnawski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dr inż.</a:t>
            </a:r>
            <a:endParaRPr lang="pl-PL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908720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Systemy inżynierii wiedzy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323528" y="1556792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Odpowiedzialny za przedmiot:</a:t>
            </a:r>
          </a:p>
          <a:p>
            <a:pPr marL="179388" indent="-179388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Tomasz Rutkowski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dr inż.</a:t>
            </a:r>
            <a:endParaRPr lang="pl-PL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95536" y="2204864"/>
            <a:ext cx="8424936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Zagadnienia poruszane na przedmiocie: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Metody reprezentacji wiedzy 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Techniki przetwarzania i eksploracji danych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Systemy ekspertowe. Metody sztucznej inteligencji w systemach ekspertowych 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Metody wnioskowania: przybliżone, probabilistyczne, rozmyte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Wnioskowanie przez przeszukiwanie przestrzeni rozwiązań:</a:t>
            </a:r>
          </a:p>
          <a:p>
            <a:pPr marL="730250" lvl="1" indent="-273050" algn="just">
              <a:buFont typeface="Courier New" pitchFamily="49" charset="0"/>
              <a:buChar char="o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klasyczne strategie ślepe, poinformowane i losowe,</a:t>
            </a:r>
          </a:p>
          <a:p>
            <a:pPr marL="730250" lvl="1" indent="-273050" algn="just">
              <a:buFont typeface="Courier New" pitchFamily="49" charset="0"/>
              <a:buChar char="o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metody sztucznej inteligencji  (algorytmy ewolucyjne i rojowe). 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Paradygmaty programowania logicznego oraz programowania logicznego         z ograniczeniami (ang.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Constraints Logic Programming</a:t>
            </a:r>
            <a:r>
              <a:rPr lang="pl-P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908720"/>
            <a:ext cx="83198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7550" algn="l"/>
              </a:tabLst>
            </a:pPr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Procesy wytwórcze – metody wspomagania decyzji </a:t>
            </a:r>
            <a:r>
              <a:rPr lang="pl-PL" sz="1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(przedmiot obieralny)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251520" y="1844824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Odpowiedzialny za przedmiot:</a:t>
            </a:r>
          </a:p>
          <a:p>
            <a:pPr marL="179388" indent="-179388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Robert Piotrowski</a:t>
            </a: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dr inż.</a:t>
            </a:r>
            <a:endParaRPr lang="pl-PL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23528" y="2564904"/>
            <a:ext cx="8424936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Zagadnienia poruszane na przedmiocie:</a:t>
            </a:r>
          </a:p>
          <a:p>
            <a:pPr marL="273050" indent="-273050" algn="just">
              <a:lnSpc>
                <a:spcPct val="17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Charakterystyka procesów wytwórczych </a:t>
            </a:r>
          </a:p>
          <a:p>
            <a:pPr marL="273050" indent="-273050" algn="just">
              <a:lnSpc>
                <a:spcPct val="17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Budowa i przykłady modeli decyzyjnych procesów wytwórczych o charakterze dyskretnym i sieciowym:</a:t>
            </a:r>
          </a:p>
          <a:p>
            <a:pPr marL="358775" algn="just">
              <a:lnSpc>
                <a:spcPct val="170000"/>
              </a:lnSpc>
              <a:buFont typeface="Symbol" pitchFamily="18" charset="2"/>
              <a:buChar char="Ö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dyskretnych całkowitoliczbowych</a:t>
            </a:r>
          </a:p>
          <a:p>
            <a:pPr marL="358775" algn="just">
              <a:lnSpc>
                <a:spcPct val="170000"/>
              </a:lnSpc>
              <a:buFont typeface="Symbol" pitchFamily="18" charset="2"/>
              <a:buChar char="Ö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dyskretnych binarnych</a:t>
            </a:r>
          </a:p>
          <a:p>
            <a:pPr marL="358775" algn="just">
              <a:lnSpc>
                <a:spcPct val="170000"/>
              </a:lnSpc>
              <a:buFont typeface="Symbol" pitchFamily="18" charset="2"/>
              <a:buChar char="Ö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sieciowych</a:t>
            </a:r>
          </a:p>
          <a:p>
            <a:pPr marL="273050" indent="-273050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Metody wspomagania decyzji dla problemów decyzyjnych procesów wytwórczych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9512" y="908720"/>
            <a:ext cx="83198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Obszary tematyczne prac dyplomowych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(1/2)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395536" y="1412776"/>
            <a:ext cx="8208912" cy="4680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177800" lvl="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Struktury sterowania – sterowanie hierarchiczne (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hierarchical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control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) , sterowanie 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wieloagentowe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(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multiagent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control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), sterowanie sieciowe (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networked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l-PL" sz="1600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control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), ….</a:t>
            </a:r>
          </a:p>
          <a:p>
            <a:pPr marL="177800" lvl="0" indent="-177800" algn="just">
              <a:spcBef>
                <a:spcPct val="0"/>
              </a:spcBef>
              <a:defRPr/>
            </a:pPr>
            <a:endParaRPr kumimoji="0" lang="pl-PL" sz="160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177800" lvl="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Algorytmy sterowania obiektami złożonymi – sterowanie adaptacyjne, sterowanie predykcyjne, sterowanie nieliniowe, sterowanie hybrydowe, ….</a:t>
            </a:r>
          </a:p>
          <a:p>
            <a:pPr marL="177800" lvl="0" indent="-177800" algn="just">
              <a:spcBef>
                <a:spcPct val="0"/>
              </a:spcBef>
              <a:defRPr/>
            </a:pPr>
            <a:endParaRPr kumimoji="0" lang="pl-PL" sz="1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177800" lvl="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Metody inteligencji obliczeniowej (zbiory rozmyte,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sieci neuronowe  </a:t>
            </a: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algorytmy ewolucyjne, rojowe) 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w zagadnieniach: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modelowania, 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identyfikacji,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sterowania, wspomagania decyzji</a:t>
            </a:r>
          </a:p>
          <a:p>
            <a:pPr marL="177800" lvl="0" indent="-177800" algn="just">
              <a:spcBef>
                <a:spcPct val="0"/>
              </a:spcBef>
              <a:defRPr/>
            </a:pPr>
            <a:endParaRPr kumimoji="0" lang="pl-PL" sz="160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17780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Realizacja struktur  i algorytmy sterowania – zagadnienia syntezy oraz implementacji na platformach/w systemach sterowania komputerowego</a:t>
            </a:r>
          </a:p>
          <a:p>
            <a:pPr marL="177800" indent="-177800" algn="just">
              <a:spcBef>
                <a:spcPct val="0"/>
              </a:spcBef>
              <a:defRPr/>
            </a:pPr>
            <a:endParaRPr lang="pl-PL" sz="1600" dirty="0" smtClean="0">
              <a:solidFill>
                <a:srgbClr val="0070C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177800" lvl="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Metody wspomagania decyzji w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systemach ciągłych i dyskretnych – systemy scentralizowane, rozproszone, systemy decyzji grupowych, systemy infrastruktury krytycznej, systemy krytyczne bezpieczeństwa</a:t>
            </a:r>
          </a:p>
          <a:p>
            <a:pPr marL="177800" lvl="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endParaRPr lang="pl-PL" sz="1600" dirty="0" smtClean="0">
              <a:solidFill>
                <a:srgbClr val="0070C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177800" lvl="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Realizacja struktur i algorytmów wspomagania decyzji  - zagadnienia implementacji na platformach komputerowych </a:t>
            </a:r>
            <a:endParaRPr kumimoji="0" lang="pl-PL" sz="16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251520" y="908720"/>
            <a:ext cx="83198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Obszary tematyczne prac dyplomowych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(2/</a:t>
            </a:r>
            <a:r>
              <a:rPr lang="pl-PL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l-PL" sz="2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51520" y="141277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0" indent="-179388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Wykorzystanie metod inteligencji obliczeniowej do, m.in.: detekcji i lokalizacji uszkodzeń i anomalii procesowych; prognozowania wybranych procesów dynamicznych;  biometrycznych systemów identyfikacji osób</a:t>
            </a:r>
          </a:p>
          <a:p>
            <a:pPr marL="358775" lvl="0" indent="-358775" algn="just">
              <a:buFont typeface="Arial" pitchFamily="34" charset="0"/>
              <a:buChar char="•"/>
            </a:pPr>
            <a:endParaRPr lang="pl-PL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77800" indent="-17780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Wykorzystanie metod przetwarzania obrazów do, m.in.: wykrywania obiektów; śledzenia obiektów; rozpoznawania wzorców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9512" y="736828"/>
            <a:ext cx="8784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Specjalność firmowana przez</a:t>
            </a:r>
          </a:p>
          <a:p>
            <a:pPr algn="ctr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Zespół Systemów </a:t>
            </a:r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Sterowania</a:t>
            </a:r>
          </a:p>
          <a:p>
            <a:pPr algn="ctr"/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Kierownik Katedry: </a:t>
            </a:r>
            <a:r>
              <a:rPr lang="pl-PL" sz="1600" b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Mirosław Wołoszyn, dr hab. inż.</a:t>
            </a:r>
            <a:endParaRPr lang="pl-PL" sz="16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07504" y="176462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Zespół badawczy:</a:t>
            </a:r>
            <a:endParaRPr lang="pl-PL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07504" y="2164734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Pracownicy:</a:t>
            </a:r>
          </a:p>
          <a:p>
            <a:pPr algn="just"/>
            <a:endParaRPr lang="pl-PL" sz="6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Kazimierz </a:t>
            </a:r>
            <a:r>
              <a:rPr lang="pl-PL" sz="14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, dr hab. inż.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(doktorat, habilitacja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sz="1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lider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 algn="just">
              <a:buAutoNum type="arabicPeriod" startAt="2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2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Michał Grochowski, dr inż.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(doktorat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 algn="just">
              <a:buAutoNum type="arabicPeriod" startAt="3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3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Robert Piotrowski, dr inż.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(doktorat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 algn="just">
              <a:buAutoNum type="arabicPeriod" startAt="4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4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Tomasz Rutkowski, dr inż.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(doktorat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Jarosław Tarnawski, dr inż.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(doktorat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Rafał Łangowski, dr inż.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(doktorat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AiR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Tomasz Zubowicz, mgr inż.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Bartosz Puchalski, mgr inż.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Tomasz Karla, mgr inż.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Piotr Hirsch, mgr inż.</a:t>
            </a: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Tx/>
              <a:buAutoNum type="arabicPeriod" startAt="5"/>
            </a:pP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endParaRPr lang="pl-PL" sz="14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5220072" y="3212976"/>
            <a:ext cx="3888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Doktoranci:</a:t>
            </a:r>
          </a:p>
          <a:p>
            <a:pPr algn="just"/>
            <a:endParaRPr lang="pl-PL" sz="6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Bartosz Puchalski, mgr inż.</a:t>
            </a: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2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2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Paweł Sokólski, mgr inż.</a:t>
            </a: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3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3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Anna Kobylarz, mgr inż.</a:t>
            </a: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4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4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Karol </a:t>
            </a:r>
            <a:r>
              <a:rPr lang="pl-PL" sz="14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Kulkowski</a:t>
            </a: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, mgr inż.</a:t>
            </a: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Tomasz Karla, mgr inż.</a:t>
            </a:r>
            <a:endParaRPr lang="pl-PL" sz="14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Piotr Hirsch, mgr inż.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Agnieszka Mikołajczyk, </a:t>
            </a:r>
            <a:r>
              <a:rPr lang="pl-PL" sz="1400" dirty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mgr inż</a:t>
            </a: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buAutoNum type="arabicPeriod" startAt="5"/>
            </a:pPr>
            <a:endParaRPr lang="pl-PL" sz="8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 startAt="5"/>
            </a:pP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Arkadiusz </a:t>
            </a:r>
            <a:r>
              <a:rPr lang="pl-PL" sz="14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Kwasigroch</a:t>
            </a: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mgr inż.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>
          <a:xfrm>
            <a:off x="323528" y="2211044"/>
            <a:ext cx="8208912" cy="4079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179388" lvl="0" indent="-179388" algn="just">
              <a:buFont typeface="Arial" pitchFamily="34" charset="0"/>
              <a:buChar char="•"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Ogólnopolski konkurs na najlepszą pracę magisterską z zakresu energetyki „Energia do nauki” organizowany przez </a:t>
            </a:r>
            <a:r>
              <a:rPr lang="pl-PL" sz="16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PGNiG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TERMIKA: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Marcin Łuksza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2014r.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wyróżnienie</a:t>
            </a:r>
          </a:p>
          <a:p>
            <a:pPr lvl="1" algn="just"/>
            <a:endParaRPr lang="pl-PL" sz="9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79388" lvl="0" indent="-179388" algn="just">
              <a:buFont typeface="Arial" pitchFamily="34" charset="0"/>
              <a:buChar char="•"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Ogólnopolski konkurs </a:t>
            </a:r>
            <a:r>
              <a:rPr lang="pl-PL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 najlepszą pracę dyplomową 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„Młodzi   Innowacyjni” organizowany przez Przemysłowy Instytut Automatyki i Pomiarów (PIAP):</a:t>
            </a:r>
            <a:endParaRPr lang="pl-PL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Agnieszka Mikołajczyk,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2016r. – </a:t>
            </a:r>
            <a:r>
              <a:rPr lang="pl-PL" sz="16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pierwsze miejsce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Patryk Piotrowski, Tomasz Witkowski,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2015r.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wyróżnienie;</a:t>
            </a:r>
            <a:endParaRPr lang="pl-PL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Patryk </a:t>
            </a:r>
            <a:r>
              <a:rPr lang="pl-PL" sz="16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Pipczyński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2012r.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wyróżnienie;</a:t>
            </a:r>
            <a:endParaRPr lang="pl-PL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Mariusz Sikora,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2011r.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finalista;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Adam Nowicki,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2011r.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wyróżnienie;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Antoni </a:t>
            </a:r>
            <a:r>
              <a:rPr lang="pl-PL" sz="16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Krotowski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2010r. </a:t>
            </a:r>
            <a:r>
              <a:rPr lang="pl-PL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pl-PL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wyróżnienie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Tomasz Zubowicz,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2009r. – </a:t>
            </a:r>
            <a:r>
              <a:rPr lang="pl-PL" sz="16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pierwsze miejsce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/>
            <a:endParaRPr lang="pl-PL" sz="9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Międzynarodowy konkurs „Automation </a:t>
            </a:r>
            <a:r>
              <a:rPr lang="pl-PL" sz="16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Scholarship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” organizowany przez </a:t>
            </a:r>
            <a:b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Mitsubishi Electric: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Adam Nowicki,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2010r.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trzecie miejsce;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Michał Pawłowski,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2010r. – </a:t>
            </a:r>
            <a:r>
              <a:rPr lang="pl-PL" sz="16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pierwsze miejsce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pl-PL" sz="16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79512" y="1628800"/>
            <a:ext cx="3996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Nagrody i wyróżnienia studentów: (1/2)</a:t>
            </a:r>
            <a:endParaRPr lang="pl-PL" sz="16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(1/11)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(2/11)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323528" y="1975182"/>
            <a:ext cx="8208912" cy="3071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Konkurs imienia profesora Romualda Szczęsnego na najlepszą pracę </a:t>
            </a:r>
            <a:b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dyplomową organizowany przez Politechnikę Gdańską i Miasto Gdynia: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Adam Nowicki,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2011r.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drugie miejsce;</a:t>
            </a:r>
          </a:p>
          <a:p>
            <a:pPr lvl="1" algn="just">
              <a:buFont typeface="Arial" pitchFamily="34" charset="0"/>
              <a:buChar char="•"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Dawid Rostowski, Krzysztof Armiński,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2010r. – </a:t>
            </a:r>
            <a:r>
              <a:rPr lang="pl-PL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drugie miejsce.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just">
              <a:buFont typeface="Arial" pitchFamily="34" charset="0"/>
              <a:buChar char="•"/>
            </a:pPr>
            <a:endParaRPr lang="pl-PL" sz="9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79388" lvl="0" indent="-179388" algn="just">
              <a:buFont typeface="Arial" pitchFamily="34" charset="0"/>
              <a:buChar char="•"/>
            </a:pP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Ogólnopolski konkurs Polskiego Towarzystwa Nukleonicznego na </a:t>
            </a:r>
            <a:r>
              <a:rPr lang="pl-PL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najlepszą 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pracę </a:t>
            </a:r>
            <a:r>
              <a:rPr lang="pl-PL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dyplomową </a:t>
            </a:r>
            <a:r>
              <a: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związaną tematycznie z atomistyką (wykorzystanie zjawisk, procesów i technik jądrowych, ekonomika i odbiór społeczny zastosowań energetyki jądrowej, itp.):</a:t>
            </a:r>
            <a:endParaRPr lang="pl-PL" sz="1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Bartosz Puchalski,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2011r. – </a:t>
            </a:r>
            <a:r>
              <a: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drugie miejsce.</a:t>
            </a:r>
            <a:endParaRPr kumimoji="0" lang="pl-PL" sz="16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79512" y="1625798"/>
            <a:ext cx="3996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Nagrody i wyróżnienia studentów: (2/</a:t>
            </a:r>
            <a:r>
              <a:rPr lang="pl-PL" sz="1600" b="1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l-PL" sz="16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79512" y="1340768"/>
            <a:ext cx="4007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:</a:t>
            </a:r>
            <a:endParaRPr lang="pl-PL" sz="1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213537"/>
              </p:ext>
            </p:extLst>
          </p:nvPr>
        </p:nvGraphicFramePr>
        <p:xfrm>
          <a:off x="1524000" y="1870040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Rok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Prace inżynierskie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Prace magisterskie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2017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309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2016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/>
                        <a:t>Σ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(3/11)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5242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2017r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(1/2)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323528" y="1835355"/>
            <a:ext cx="8208912" cy="441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>
              <a:spcAft>
                <a:spcPts val="600"/>
              </a:spcAft>
            </a:pPr>
            <a:r>
              <a:rPr lang="pl-PL" sz="1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Kwasigroch</a:t>
            </a:r>
            <a:r>
              <a:rPr lang="pl-PL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, </a:t>
            </a:r>
            <a:r>
              <a:rPr lang="pl-PL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Mikołajczyk A.</a:t>
            </a:r>
            <a:r>
              <a: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Grochowski M.</a:t>
            </a:r>
            <a:r>
              <a:rPr lang="en-US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</a:t>
            </a:r>
            <a:r>
              <a: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1400" dirty="0"/>
              <a:t> </a:t>
            </a:r>
            <a:r>
              <a:rPr lang="en-US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 neural networks approach to skin lesions classification — A comparative analysis</a:t>
            </a:r>
            <a:r>
              <a:rPr lang="en-GB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Proc. of the 22</a:t>
            </a:r>
            <a:r>
              <a:rPr lang="en-GB" sz="14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International Conference on Methods and Models in Automation and Robotics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MMAR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August 28-31, 2017, </a:t>
            </a:r>
            <a:r>
              <a:rPr lang="en-GB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Międzyzdroje</a:t>
            </a:r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Poland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Kwasigroch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Mikołajczyk A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Grochowski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eep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convolutional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neural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networks as a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decision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suport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tool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medical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problems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pl-PL" sz="1400" b="1" i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malignant</a:t>
            </a:r>
            <a:r>
              <a:rPr lang="pl-PL" sz="14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melanoma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case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study</a:t>
            </a:r>
            <a:r>
              <a:rPr lang="en-GB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XIX Krajowa Konferencja Automatyki –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KKA’2017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18-21 czerwiec, 2017, Kraków, Polska. (w:) W.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Mitkowski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(eds.): Trends in Advanced Intelligent Control, Optimization and Automation,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and Computing, Vol. 577,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Springer, pp. </a:t>
            </a:r>
            <a:r>
              <a: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848</a:t>
            </a:r>
            <a:r>
              <a:rPr lang="en-US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56.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Mikołajczyk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Kwasigroch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Grochowski M.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Intelligent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system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suporting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diagnosis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malignant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melanoma</a:t>
            </a:r>
            <a:r>
              <a:rPr lang="en-GB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XIX Krajowa Konferencja Automatyki –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KKA’2017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18-21 czerwiec, 2017, Kraków, Polska. (w:) W.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Mitkowski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(eds.): Trends in Advanced Intelligent Control, Optimization and Automation,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and Computing, Vol. 577,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Springer, pp. </a:t>
            </a:r>
            <a:r>
              <a: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828</a:t>
            </a:r>
            <a:r>
              <a:rPr lang="en-US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37.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Cellmer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Banach B.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Piotrowski R. (2017).</a:t>
            </a:r>
            <a:r>
              <a:rPr lang="pl-PL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of modified </a:t>
            </a:r>
            <a:r>
              <a:rPr lang="en-US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</a:t>
            </a:r>
            <a:r>
              <a:rPr lang="en-US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controllers for 3D crane control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XIX Krajowa Konferencja Automatyki –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KKA’2017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18-21 czerwiec, 2017, Kraków, Polska. (w:) W.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Mitkowski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(eds.): Trends in Advanced Intelligent Control, Optimization and Automation,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and Computing, Vol. 577,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Springer, pp. 77-86</a:t>
            </a:r>
            <a:r>
              <a: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60363" indent="-360363" algn="just">
              <a:spcAft>
                <a:spcPts val="600"/>
              </a:spcAft>
            </a:pPr>
            <a:endParaRPr lang="pl-PL" sz="1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(4/11)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8650" y="3681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5242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2017r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(2/2)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(5/11)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8650" y="3681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1" name="Tytuł 1"/>
          <p:cNvSpPr txBox="1">
            <a:spLocks/>
          </p:cNvSpPr>
          <p:nvPr/>
        </p:nvSpPr>
        <p:spPr>
          <a:xfrm>
            <a:off x="323528" y="1538270"/>
            <a:ext cx="8208912" cy="3429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>
              <a:spcAft>
                <a:spcPts val="600"/>
              </a:spcAft>
            </a:pP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Juszczuk D.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Tarnawski J., Karla T.,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Duzinkiewicz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K. (2017). 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Real-Time Basic </a:t>
            </a:r>
            <a:r>
              <a:rPr lang="pl-PL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Reactor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Simulator </a:t>
            </a:r>
            <a:r>
              <a:rPr lang="pl-PL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Client-Server Network Architecture with Web </a:t>
            </a:r>
            <a:r>
              <a:rPr lang="pl-PL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Browser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User Interface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Proc. of the 19</a:t>
            </a:r>
            <a:r>
              <a:rPr lang="en-GB" sz="14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Polish Control Conference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KKA’2017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18-21 czerwiec, 2017, Kraków, Polska. (w:) W.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Mitkowski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(eds.): Trends in Advanced Intelligent Control, Optimization and Automation,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l-PL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and Computing, Vol. 577,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Springer, pp.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344-353</a:t>
            </a:r>
            <a:r>
              <a: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Gruk 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Habecki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Piotrowski R. (2017).</a:t>
            </a:r>
            <a:r>
              <a:rPr lang="pl-PL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Implementacja niekonwencjonalnych regulatorów </a:t>
            </a:r>
            <a:r>
              <a:rPr lang="pl-PL" sz="14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sterowniku programowalnym</a:t>
            </a:r>
            <a:r>
              <a:rPr lang="pl-PL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Pomiary Automatyka Robotyka 1/2017, </a:t>
            </a:r>
            <a:r>
              <a: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31-39.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Bieniek 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Piotrowski R. (2017).</a:t>
            </a:r>
            <a:r>
              <a:rPr lang="pl-PL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Nieliniowe sterowanie predykcyjne kaskadowym układem zbiorników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Pomiary Automatyka Robotyka 1/2017, </a:t>
            </a:r>
            <a:r>
              <a: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25-30.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Reszke 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Ł.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Stępień K.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Piotrowski R. (2017).</a:t>
            </a:r>
            <a:r>
              <a:rPr lang="pl-PL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pl-PL" sz="1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i wykonanie zdalnie sterowanego inspekcyjnego robota podwodnego</a:t>
            </a:r>
            <a:r>
              <a:rPr lang="pl-PL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Modelowanie Inżynierskie</a:t>
            </a:r>
            <a:r>
              <a:rPr lang="pl-PL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31, Zeszyt 62, </a:t>
            </a:r>
            <a:r>
              <a: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69-80.</a:t>
            </a:r>
          </a:p>
        </p:txBody>
      </p:sp>
    </p:spTree>
    <p:extLst>
      <p:ext uri="{BB962C8B-B14F-4D97-AF65-F5344CB8AC3E}">
        <p14:creationId xmlns:p14="http://schemas.microsoft.com/office/powerpoint/2010/main" val="58622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5242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2016r. 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(1/2)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323528" y="1439671"/>
            <a:ext cx="8208912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Kwasigroch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Grochowski M.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1400" dirty="0" smtClean="0"/>
              <a:t> 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Evolving neural network as a decision support system — Controller for a game of “2048” case study</a:t>
            </a:r>
            <a:r>
              <a:rPr lang="en-GB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Proc. of the 2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pl-PL" sz="1400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International Conference on Methods and Models in Automation and Robotics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MMAR 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August 2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September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Międzyzdroje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Poland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Mikołajczyk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Kwasigroch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Grochowski M.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1400" dirty="0" smtClean="0"/>
              <a:t>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System wspomagający diagnostykę czerniaka złośliwego przy pomocy metod przetwarzania obrazu i algorytmów inteligencji obliczeniowej</a:t>
            </a:r>
            <a:r>
              <a:rPr lang="en-GB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Zeszyty Naukowe Wydziału Elektrotechniki i Automatyki Politechniki Gdańskiej, Nr 51/2016, 119-122.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Hirsch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R., 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K., Grochowski M. (2016). 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Supervisory Control System for Adaptive Phase and Work Cycle Management of Sequencing Wastewater Treatment Plant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Studies in Informatics and Control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Vol. 25, No 2, pp. 153-162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Dolny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Wiszniewski M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Piotrowski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Wykonanie i sterowanie platformą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Stewarta-Gougha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Zeszyty Naukowe Wydziału Elektrotechniki i Automatyki Politechniki Gdańskiej, Nr 51/2016, 41-44.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Raczyk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Sobiech T.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(2016).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Wykonanie i zaprogramowanie robota kroczącego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Mechanik, Nr 04/2016, 306-309.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(6/11)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92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5242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2016r. 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(2/</a:t>
            </a:r>
            <a:r>
              <a:rPr lang="pl-PL" sz="1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(7/11)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23528" y="1697236"/>
            <a:ext cx="8208912" cy="1714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Kowalczyk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Włodarczyk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Tarnawski J.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Microgrid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Energy Management System</a:t>
            </a:r>
            <a:r>
              <a:rPr lang="en-GB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Proc. of the 2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pl-PL" sz="1400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International Conference on Methods and Models in Automation and Robotics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MMAR 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August 2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September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Międzyzdroje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Poland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Kulasewicz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Armiński K., Zubowicz T. (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Użytkowy model matematyczny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quadrocoptera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do celów sterowania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Zeszyty Naukowe Wydziału Elektrotechniki i Automatyki Politechniki Gdańskiej, Nr 51/2016, 103-106.</a:t>
            </a:r>
          </a:p>
          <a:p>
            <a:pPr marL="360363" indent="-360363" algn="just">
              <a:spcAft>
                <a:spcPts val="600"/>
              </a:spcAft>
            </a:pP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5242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2015r. 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(1/2)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323528" y="1439671"/>
            <a:ext cx="8208912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>
              <a:spcAft>
                <a:spcPts val="600"/>
              </a:spcAft>
            </a:pPr>
            <a:r>
              <a:rPr lang="en-US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Piotrowski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R., </a:t>
            </a:r>
            <a:r>
              <a:rPr lang="en-US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Skiba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(2015).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Nonlinear Fuzzy Control System for Dissolved Oxygen with Aeration System in Sequencing Batch Reactor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Information Technology and Control</a:t>
            </a:r>
            <a:r>
              <a:rPr lang="en-GB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Vol. 44, No. 2, pp. 182-195. 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Huzarek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Rutkowski T. (2015).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Wykorzystanie sztucznych sieci neuronowych do wykrywania    i rozpoznawania tablic rejestracyjnych na zdjęciach pojazdów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Zeszyty Naukowe Wydziału Elektrotechniki i Automatyki Politechniki Gdańskiej, Nr 47/2015, 67-70.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Adamkiewicz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Damps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Gryń K.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(2015).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Implementacja automatycznych metod strojenia nastaw regulatora PID w sterowniku programowalnym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Zeszyty Naukowe Wydziału Elektrotechniki i Automatyki Politechniki Gdańskiej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Nr 47/2015, 11-14.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Kowalczyk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Włodarczyk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Tarnawski J. (2015).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Sterownik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mikrosieci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elektroenergetycznej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Zeszyty Naukowe Wydziału Elektrotechniki i Automatyki Politechniki Gdańskiej, Nr 47/2015, 99-102.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Piotrowski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Witkowski T.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(2015).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Bezzałogowa zdalnie sterowana jednostka latająca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XIX Konferencja Naukowo-Techniczna: Automatyzacja – Nowości i Perspektywy – AUTOMATION 2015, 18-20 marzec, 2015, Warszawa, Polska (publikacja w czasopiśmie Pomiary Automatyka Robotyka 1/2015, 49-55).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(8/11)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5242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2015r. 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(2/</a:t>
            </a:r>
            <a:r>
              <a:rPr lang="pl-PL" sz="1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23528" y="2538010"/>
            <a:ext cx="8208912" cy="23311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Surmak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(2015).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Sterowanie temperaturą w drukarce 3D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Modelowanie Inżynierskie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Tom 23, Zeszyt 54, 78-86.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Przygoda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Sarnowski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(2015).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Wykonanie i sterowanie układem stabilizacji obiektu na równi pochyłej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Napędy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Sterowanie</a:t>
            </a:r>
            <a:r>
              <a:rPr lang="en-GB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Nr 4 (192), 104-111. 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Bakun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Długoński O.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(2015).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Zaawansowane metody sterowania kaskadowym układem zbiorników.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Robotyka 3/2015, 25-30. </a:t>
            </a: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Grochowski M.,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Matczak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Sokołowski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(2015). </a:t>
            </a:r>
            <a:r>
              <a:rPr lang="en-US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Optimising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approach to designing kernel PCA model for diagnosis purposes with and without a priori known data reflecting faulty states</a:t>
            </a:r>
            <a:r>
              <a:rPr lang="en-GB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Proc. of the 20</a:t>
            </a:r>
            <a:r>
              <a:rPr lang="en-GB" sz="1400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International Conference on Methods and Models in Automation and Robotics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MMAR 2015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August 24-27, 2015,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Międzyzdroje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Poland.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endParaRPr lang="pl-PL" sz="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Hirsch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R., 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K. (2015). 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Two-Step Model Based Adaptive Controller for Dissolved Oxygen Control in Sequencing Wastewater Batch Reactor</a:t>
            </a:r>
            <a:r>
              <a:rPr lang="en-GB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Proc. of the 20</a:t>
            </a:r>
            <a:r>
              <a:rPr lang="en-GB" sz="1400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International Conference on Methods and Models in Automation and Robotics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MMAR 2015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August 24-27, 2015,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Międzyzdroje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Poland.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dyplomowych: (9/11)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187787"/>
            <a:ext cx="4761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2014r.: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323528" y="1340768"/>
            <a:ext cx="8208912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/>
            <a:endParaRPr lang="pl-PL" sz="1700" dirty="0" smtClean="0">
              <a:solidFill>
                <a:srgbClr val="C00000"/>
              </a:solidFill>
            </a:endParaRP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Błaszkiewicz K.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R., 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K. (2014).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GB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Model-Based Improved Control of Dissolved Oxygen Concentration in Sequencing Wastewater Batch Reactor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Studies in Informatics and Control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Vol. 23, No 4, pp. 323-332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Bonisławski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Juchniewicz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(2014).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Projekt techniczny i budowa platformy latającej typu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quadrocopter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Pomiary Automatyka Robotyka 1/2014, 91-97.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Piotrowski R.,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Zawadzki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(2014).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Nieliniowy kaskadowy algorytm sterowania stężeniem tlenu    w biologicznej oczyszczalni ścieków.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Kontrola, Vol. 60, Nr 1, 20-25. 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Poreda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(2014).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Nieliniowy dynamiczny model instalacji katalitycznego odtleniania wody.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Modelowanie Inżynierskie, Tom 19, Zeszyt 50, 47-56.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Czapliński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K., Piotrowski R. (2014).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Sterowanie ciśnieniem w stabilizatorze ciśnienia z wykorzystaniem metody sprzężenia od stanu i działania całkującego.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Kontrola, Vol. 60, Nr 3, 136-140.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Pipczyński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(2014).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Dwukołowy pojazd balansujący – budowa i sterowanie.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Kontrola, Vol. 60, Nr 4, 244-249.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Dziendziel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T.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Gruk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(2014).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Optymalizacja nastaw regulatorów PID do sterowania suwnicą 3D.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Pomiary Automatyka Robotyka, 6/2014, 84-89.</a:t>
            </a:r>
            <a:r>
              <a:rPr lang="pl-PL" sz="1400" dirty="0" smtClean="0"/>
              <a:t> 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Ficht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G.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(2014).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Robot typu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Micromouse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wykonanie, sterowanie i optymalizacja.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Kontrola, Vol. 60, Nr 12, 1235-1240.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</a:t>
            </a:r>
            <a:r>
              <a:rPr lang="pl-PL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dyplomow</a:t>
            </a: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.: (10/11)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1301859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Profil absolwenta specjalności: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95536" y="2060848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oparty o analizę pojęcia „sterowanie”</a:t>
            </a:r>
            <a:endParaRPr lang="pl-PL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95536" y="2742019"/>
            <a:ext cx="8319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uznający potrzebę kreatywnej i innowacyjnej postawy absolwenta w przyszłych miejscach pracy</a:t>
            </a:r>
            <a:endParaRPr lang="pl-PL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95536" y="3750131"/>
            <a:ext cx="8391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doceniający synergiczność pracy zespołów interdyscyplinarnych</a:t>
            </a:r>
            <a:endParaRPr lang="pl-PL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/>
          </p:cNvSpPr>
          <p:nvPr/>
        </p:nvSpPr>
        <p:spPr>
          <a:xfrm>
            <a:off x="323528" y="1772816"/>
            <a:ext cx="8208912" cy="4357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60363" indent="-360363" algn="just"/>
            <a:r>
              <a:rPr lang="en-GB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Sokólski</a:t>
            </a:r>
            <a:r>
              <a:rPr lang="en-GB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Rutkowski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T. (2013). </a:t>
            </a:r>
            <a:r>
              <a:rPr lang="en-GB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Hybrid of Neural Networks and Hidden Markov Models as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GB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modern approach to </a:t>
            </a:r>
            <a:r>
              <a:rPr lang="en-GB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speach</a:t>
            </a:r>
            <a:r>
              <a:rPr lang="en-GB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recognition systems</a:t>
            </a:r>
            <a:r>
              <a:rPr lang="en-GB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Pomiary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Automatyka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Robotyka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2/2013.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/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 algn="just"/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Czapliński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Sokólski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K., Piotrowski R., Rutkowski T. (2013).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Comparison of state feedback and PID control of </a:t>
            </a:r>
            <a:r>
              <a:rPr lang="en-US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pressurizer</a:t>
            </a:r>
            <a:r>
              <a:rPr lang="en-US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water level in nuclear power plant.</a:t>
            </a:r>
            <a:r>
              <a:rPr lang="en-US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Archives of Control Sciences</a:t>
            </a:r>
            <a:r>
              <a:rPr lang="en-GB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Vol. 23, No. 4, pp. 381-398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60363" indent="-360363" algn="just">
              <a:spcBef>
                <a:spcPts val="600"/>
              </a:spcBef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Wójcicki S.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Rutkowski T. (2013).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Projekt i budowa uniwersalnego sterownika programowalnego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Robotyka, 2/2013.</a:t>
            </a:r>
          </a:p>
          <a:p>
            <a:pPr marL="360363" indent="-360363" algn="just">
              <a:spcBef>
                <a:spcPts val="600"/>
              </a:spcBef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Błaszkowski P.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Grochowski M. (2013). 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Śledzenie obiektów dynamicznych przy wykorzystaniu metod inteligencji obliczeniowej - implementacja sprzętowa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Robotyka, 4/2013, 83-87.</a:t>
            </a:r>
          </a:p>
          <a:p>
            <a:pPr marL="360363" indent="-360363" algn="just">
              <a:spcBef>
                <a:spcPts val="600"/>
              </a:spcBef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Strojny R.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(2013).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Wieloobszarowy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układ regulacji PI do sterowania prędkością obrotową samochodu z silnikiem spalinowym.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Pomiary Automatyka Robotyka, 6/2013, 90-95.</a:t>
            </a:r>
          </a:p>
          <a:p>
            <a:pPr marL="360363" indent="-360363" algn="just">
              <a:spcBef>
                <a:spcPts val="600"/>
              </a:spcBef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Grzelak A.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Konkel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(2013).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Sterowanie procesem destylacji </a:t>
            </a:r>
            <a:b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 wykorzystaniem regulatorów rozmytych.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Pomiary Automatyka Robotyka, 10/2013, 172-181.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Puchalski B.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Rutkowski T., </a:t>
            </a:r>
            <a:r>
              <a:rPr lang="pl-PL" sz="1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Duzinkiewicz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K. (2013). </a:t>
            </a:r>
            <a:r>
              <a:rPr lang="pl-PL" sz="14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Wieloobszarowa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rozmyta regulacja PID mocy reaktora jądrowego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Pomiary Automatyka Kontrola, Vol. 59, Nr 12, 1279-1284.</a:t>
            </a:r>
          </a:p>
          <a:p>
            <a:pPr marL="360363" indent="-360363" algn="just">
              <a:spcAft>
                <a:spcPts val="600"/>
              </a:spcAft>
            </a:pP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Strojny R.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Piotrowski R. (2013).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pl-PL" sz="1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Optymalizujące sterowanie układem napędowym samochodu z silnikiem spalinowym.</a:t>
            </a:r>
            <a:r>
              <a:rPr lang="pl-PL" sz="1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Pomiary Automatyka Kontrola, Vol. 59, Nr 12, 1289-1293.</a:t>
            </a:r>
          </a:p>
        </p:txBody>
      </p:sp>
      <p:sp>
        <p:nvSpPr>
          <p:cNvPr id="5" name="Prostokąt 4"/>
          <p:cNvSpPr/>
          <p:nvPr/>
        </p:nvSpPr>
        <p:spPr>
          <a:xfrm>
            <a:off x="179512" y="1187787"/>
            <a:ext cx="4761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Artykuły ze współudziałem studentów – </a:t>
            </a:r>
            <a:r>
              <a:rPr lang="pl-PL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2013r.:</a:t>
            </a:r>
            <a:endParaRPr lang="pl-PL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0" y="76470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Nagrody i osiągnięcia studentów związane z realizacją prac </a:t>
            </a:r>
            <a:r>
              <a:rPr lang="pl-PL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dyplomow</a:t>
            </a: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.: (11/11)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07504" y="78579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Gdzie pracują absolwenci po specjalności</a:t>
            </a:r>
          </a:p>
          <a:p>
            <a:pPr algn="ctr"/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Systemy sterowania  i wspomagania decyzji?  – przykłady </a:t>
            </a:r>
            <a:endParaRPr lang="pl-PL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323528" y="1556792"/>
            <a:ext cx="8568952" cy="45421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Grupa LOTOS – Rafineria, Serwis </a:t>
            </a:r>
            <a:r>
              <a:rPr lang="pl-PL" sz="1400" b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14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specjaliści ds. automatyki procesowej </a:t>
            </a:r>
            <a:endParaRPr lang="pl-PL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pl-PL" sz="1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APISystems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Automatyka Projektowanie i Integracje Systemów: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programista</a:t>
            </a:r>
          </a:p>
          <a:p>
            <a:pPr algn="just"/>
            <a:endParaRPr lang="pl-PL" sz="1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SUTO – Software </a:t>
            </a:r>
            <a:r>
              <a:rPr lang="pl-PL" sz="1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Deleloper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programista (gry multimedialne)</a:t>
            </a:r>
          </a:p>
          <a:p>
            <a:pPr algn="just"/>
            <a:endParaRPr lang="pl-PL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UNIT Automatyka i Budowa maszyn: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automatyk-programista</a:t>
            </a:r>
          </a:p>
          <a:p>
            <a:pPr algn="just"/>
            <a:endParaRPr lang="pl-PL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Baobaz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programista</a:t>
            </a:r>
            <a:endParaRPr lang="pl-PL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ZM Maćkowy: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automatyk w dziale utrzymania ruchu</a:t>
            </a:r>
          </a:p>
          <a:p>
            <a:pPr algn="just"/>
            <a:endParaRPr lang="pl-PL" sz="1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DASKO ELECTRONIC: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projektant systemów sterowania dla HVAC</a:t>
            </a:r>
          </a:p>
          <a:p>
            <a:pPr algn="just"/>
            <a:endParaRPr lang="pl-PL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Ifm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Electronic: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projektowanie i sprzedaż przemysłowych urządzeń pomiarowych, sieci przemysłowych</a:t>
            </a:r>
          </a:p>
          <a:p>
            <a:pPr algn="just"/>
            <a:endParaRPr lang="pl-PL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Profit PLUS: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konsultant biznesowy </a:t>
            </a:r>
          </a:p>
          <a:p>
            <a:pPr algn="just"/>
            <a:endParaRPr lang="pl-PL" sz="1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Własna działalność gospodarcza:</a:t>
            </a:r>
            <a:r>
              <a: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np. budowa i optymalizacja stron internetowych, programowanie mikroprocesorów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1628800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Dziękujemy za uwagę,</a:t>
            </a:r>
          </a:p>
          <a:p>
            <a:pPr algn="ctr"/>
            <a:r>
              <a:rPr lang="pl-PL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zapraszamy na specjalność:</a:t>
            </a:r>
          </a:p>
          <a:p>
            <a:pPr algn="ctr"/>
            <a:endParaRPr lang="pl-PL" sz="4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l-PL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Systemy sterowania</a:t>
            </a:r>
          </a:p>
          <a:p>
            <a:pPr algn="ctr"/>
            <a:r>
              <a:rPr lang="pl-PL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 wspomagania decyzji</a:t>
            </a:r>
            <a:endParaRPr lang="pl-PL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upa 71"/>
          <p:cNvGrpSpPr/>
          <p:nvPr/>
        </p:nvGrpSpPr>
        <p:grpSpPr>
          <a:xfrm rot="20046384">
            <a:off x="2277273" y="3352261"/>
            <a:ext cx="4376927" cy="720080"/>
            <a:chOff x="2555776" y="4725144"/>
            <a:chExt cx="3744416" cy="720080"/>
          </a:xfrm>
        </p:grpSpPr>
        <p:sp>
          <p:nvSpPr>
            <p:cNvPr id="73" name="Prążkowana strzałka w prawo 72"/>
            <p:cNvSpPr/>
            <p:nvPr/>
          </p:nvSpPr>
          <p:spPr>
            <a:xfrm>
              <a:off x="2555776" y="4725144"/>
              <a:ext cx="3744416" cy="720080"/>
            </a:xfrm>
            <a:prstGeom prst="stripedRightArrow">
              <a:avLst>
                <a:gd name="adj1" fmla="val 50000"/>
                <a:gd name="adj2" fmla="val 82369"/>
              </a:avLst>
            </a:prstGeom>
            <a:solidFill>
              <a:srgbClr val="FF99CC">
                <a:alpha val="7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pole tekstowe 73"/>
            <p:cNvSpPr txBox="1"/>
            <p:nvPr/>
          </p:nvSpPr>
          <p:spPr>
            <a:xfrm>
              <a:off x="2987824" y="4941169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Celowe oddziaływanie</a:t>
              </a:r>
              <a:endParaRPr lang="pl-PL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Prostokąt 3"/>
          <p:cNvSpPr/>
          <p:nvPr/>
        </p:nvSpPr>
        <p:spPr>
          <a:xfrm>
            <a:off x="323528" y="755412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Analiza pojęcia „sterowanie”</a:t>
            </a:r>
            <a:endParaRPr lang="pl-P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3601" y="1052736"/>
            <a:ext cx="84248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b="1" dirty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Sterowanie</a:t>
            </a:r>
            <a:r>
              <a:rPr lang="pl-PL" b="1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to celowe oddziaływanie czegoś/kogoś na coś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/ kogoś</a:t>
            </a:r>
            <a:endParaRPr lang="pl-PL" b="1" dirty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grpSp>
        <p:nvGrpSpPr>
          <p:cNvPr id="81" name="Grupa 80"/>
          <p:cNvGrpSpPr/>
          <p:nvPr/>
        </p:nvGrpSpPr>
        <p:grpSpPr>
          <a:xfrm>
            <a:off x="251520" y="1628800"/>
            <a:ext cx="2736304" cy="2448272"/>
            <a:chOff x="251520" y="1628800"/>
            <a:chExt cx="2736304" cy="2448272"/>
          </a:xfrm>
        </p:grpSpPr>
        <p:pic>
          <p:nvPicPr>
            <p:cNvPr id="1033" name="Picture 9" descr="C:\Program Files (x86)\Microsoft Office\MEDIA\CAGCAT10\j023301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2736304"/>
              <a:ext cx="936104" cy="950920"/>
            </a:xfrm>
            <a:prstGeom prst="rect">
              <a:avLst/>
            </a:prstGeom>
            <a:noFill/>
          </p:spPr>
        </p:pic>
        <p:pic>
          <p:nvPicPr>
            <p:cNvPr id="1053" name="Picture 29" descr="C:\Program Files (x86)\Microsoft Office\MEDIA\CAGCAT10\j0240719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9672" y="3096344"/>
              <a:ext cx="582016" cy="913486"/>
            </a:xfrm>
            <a:prstGeom prst="rect">
              <a:avLst/>
            </a:prstGeom>
            <a:noFill/>
          </p:spPr>
        </p:pic>
        <p:pic>
          <p:nvPicPr>
            <p:cNvPr id="1055" name="Picture 31" descr="C:\Users\KDuzinkiewicz\AppData\Local\Microsoft\Windows\Temporary Internet Files\Content.IE5\9SHHSKVG\momot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67744" y="3600400"/>
              <a:ext cx="550689" cy="476672"/>
            </a:xfrm>
            <a:prstGeom prst="rect">
              <a:avLst/>
            </a:prstGeom>
            <a:noFill/>
          </p:spPr>
        </p:pic>
        <p:pic>
          <p:nvPicPr>
            <p:cNvPr id="1072" name="Picture 48" descr="https://encrypted-tbn1.gstatic.com/images?q=tbn:ANd9GcR88baXIJ9jDRVyRjA5z3V5DkoG517lXelIHV-uHv46zQrEhiV8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1520" y="1628800"/>
              <a:ext cx="2088232" cy="1360334"/>
            </a:xfrm>
            <a:prstGeom prst="rect">
              <a:avLst/>
            </a:prstGeom>
            <a:noFill/>
          </p:spPr>
        </p:pic>
        <p:sp>
          <p:nvSpPr>
            <p:cNvPr id="56" name="Prostokąt 55"/>
            <p:cNvSpPr/>
            <p:nvPr/>
          </p:nvSpPr>
          <p:spPr>
            <a:xfrm>
              <a:off x="539552" y="2996952"/>
              <a:ext cx="9361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KTOŚ</a:t>
              </a:r>
              <a:endParaRPr lang="pl-PL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2" name="Grupa 81"/>
          <p:cNvGrpSpPr/>
          <p:nvPr/>
        </p:nvGrpSpPr>
        <p:grpSpPr>
          <a:xfrm>
            <a:off x="323528" y="4653136"/>
            <a:ext cx="2160240" cy="1519461"/>
            <a:chOff x="323528" y="4653136"/>
            <a:chExt cx="2160240" cy="1519461"/>
          </a:xfrm>
        </p:grpSpPr>
        <p:pic>
          <p:nvPicPr>
            <p:cNvPr id="1066" name="Picture 42" descr="https://encrypted-tbn1.gstatic.com/images?q=tbn:ANd9GcSTCI3q4EGroey1FyPOLQxnhy80kNECIhQHZQ0CHOHV9UR-pcUMsA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87624" y="4653136"/>
              <a:ext cx="1296144" cy="889074"/>
            </a:xfrm>
            <a:prstGeom prst="rect">
              <a:avLst/>
            </a:prstGeom>
            <a:noFill/>
          </p:spPr>
        </p:pic>
        <p:pic>
          <p:nvPicPr>
            <p:cNvPr id="1068" name="Picture 44" descr="https://encrypted-tbn1.gstatic.com/images?q=tbn:ANd9GcTKZ1in_UO0StqneGrbt-8E4fFBt5ykRcMj4kwwtkgYqr3uKfKCNw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3528" y="5373216"/>
              <a:ext cx="1934932" cy="799381"/>
            </a:xfrm>
            <a:prstGeom prst="rect">
              <a:avLst/>
            </a:prstGeom>
            <a:noFill/>
          </p:spPr>
        </p:pic>
        <p:sp>
          <p:nvSpPr>
            <p:cNvPr id="57" name="Prostokąt 56"/>
            <p:cNvSpPr/>
            <p:nvPr/>
          </p:nvSpPr>
          <p:spPr>
            <a:xfrm>
              <a:off x="467544" y="4797152"/>
              <a:ext cx="9361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COŚ</a:t>
              </a:r>
              <a:endParaRPr lang="pl-PL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4" name="Grupa 83"/>
          <p:cNvGrpSpPr/>
          <p:nvPr/>
        </p:nvGrpSpPr>
        <p:grpSpPr>
          <a:xfrm>
            <a:off x="5724128" y="3717032"/>
            <a:ext cx="3386741" cy="2420888"/>
            <a:chOff x="5724128" y="3717032"/>
            <a:chExt cx="3386741" cy="2420888"/>
          </a:xfrm>
        </p:grpSpPr>
        <p:pic>
          <p:nvPicPr>
            <p:cNvPr id="1029" name="Picture 5" descr="C:\Program Files (x86)\Microsoft Office\MEDIA\CAGCAT10\j0215086.wmf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16216" y="4005064"/>
              <a:ext cx="600590" cy="939887"/>
            </a:xfrm>
            <a:prstGeom prst="rect">
              <a:avLst/>
            </a:prstGeom>
            <a:noFill/>
          </p:spPr>
        </p:pic>
        <p:pic>
          <p:nvPicPr>
            <p:cNvPr id="1030" name="Picture 6" descr="C:\Program Files (x86)\Microsoft Office\MEDIA\CAGCAT10\j0216858.wm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20272" y="4509120"/>
              <a:ext cx="1152128" cy="525896"/>
            </a:xfrm>
            <a:prstGeom prst="rect">
              <a:avLst/>
            </a:prstGeom>
            <a:noFill/>
          </p:spPr>
        </p:pic>
        <p:pic>
          <p:nvPicPr>
            <p:cNvPr id="1037" name="Picture 13" descr="C:\Users\KDuzinkiewicz\AppData\Local\Microsoft\Windows\Temporary Internet Files\Content.IE5\9SHHSKVG\14010374445_416a939ce0_z[1]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020272" y="3717032"/>
              <a:ext cx="1252971" cy="830093"/>
            </a:xfrm>
            <a:prstGeom prst="rect">
              <a:avLst/>
            </a:prstGeom>
            <a:noFill/>
          </p:spPr>
        </p:pic>
        <p:grpSp>
          <p:nvGrpSpPr>
            <p:cNvPr id="40" name="Grupa 39"/>
            <p:cNvGrpSpPr/>
            <p:nvPr/>
          </p:nvGrpSpPr>
          <p:grpSpPr>
            <a:xfrm>
              <a:off x="7092280" y="5085184"/>
              <a:ext cx="1296144" cy="1008112"/>
              <a:chOff x="4355976" y="5301208"/>
              <a:chExt cx="1296144" cy="1008112"/>
            </a:xfrm>
          </p:grpSpPr>
          <p:grpSp>
            <p:nvGrpSpPr>
              <p:cNvPr id="35" name="Grupa 34"/>
              <p:cNvGrpSpPr/>
              <p:nvPr/>
            </p:nvGrpSpPr>
            <p:grpSpPr>
              <a:xfrm>
                <a:off x="4355976" y="5301208"/>
                <a:ext cx="1296144" cy="892696"/>
                <a:chOff x="4355976" y="5301208"/>
                <a:chExt cx="1296144" cy="892696"/>
              </a:xfrm>
            </p:grpSpPr>
            <p:pic>
              <p:nvPicPr>
                <p:cNvPr id="1051" name="Picture 27" descr="C:\Users\KDuzinkiewicz\AppData\Local\Microsoft\Windows\Temporary Internet Files\Content.IE5\PTJKSY5D\wspolczesna%20bezpieczna%20elektrownia%20atomowa[1].jpg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427984" y="5301208"/>
                  <a:ext cx="1190261" cy="892696"/>
                </a:xfrm>
                <a:prstGeom prst="rect">
                  <a:avLst/>
                </a:prstGeom>
                <a:noFill/>
              </p:spPr>
            </p:pic>
            <p:sp>
              <p:nvSpPr>
                <p:cNvPr id="34" name="Prostokąt 33"/>
                <p:cNvSpPr/>
                <p:nvPr/>
              </p:nvSpPr>
              <p:spPr>
                <a:xfrm>
                  <a:off x="4355976" y="5301208"/>
                  <a:ext cx="1296144" cy="144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sp>
            <p:nvSpPr>
              <p:cNvPr id="37" name="Prostokąt 36"/>
              <p:cNvSpPr/>
              <p:nvPr/>
            </p:nvSpPr>
            <p:spPr>
              <a:xfrm rot="5400000">
                <a:off x="5184068" y="5769260"/>
                <a:ext cx="792088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8" name="Prostokąt 37"/>
              <p:cNvSpPr/>
              <p:nvPr/>
            </p:nvSpPr>
            <p:spPr>
              <a:xfrm rot="5400000">
                <a:off x="4103948" y="5769260"/>
                <a:ext cx="792088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9" name="Prostokąt 38"/>
              <p:cNvSpPr/>
              <p:nvPr/>
            </p:nvSpPr>
            <p:spPr>
              <a:xfrm>
                <a:off x="4499992" y="6165304"/>
                <a:ext cx="1080120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1052" name="Picture 28" descr="C:\Users\KDuzinkiewicz\AppData\Local\Microsoft\Windows\Temporary Internet Files\Content.IE5\9SHHSKVG\wiatrak-2-By-NC-SA-Diogo-Martins[1]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588224" y="5013176"/>
              <a:ext cx="742421" cy="583331"/>
            </a:xfrm>
            <a:prstGeom prst="rect">
              <a:avLst/>
            </a:prstGeom>
            <a:noFill/>
          </p:spPr>
        </p:pic>
        <p:pic>
          <p:nvPicPr>
            <p:cNvPr id="1064" name="Picture 40" descr="https://encrypted-tbn3.gstatic.com/images?q=tbn:ANd9GcTy-Rkqu__sdpX_fBA5J4nXw0vWuT0Z9X4m8_uG-lCf_ksXysuDLQ">
              <a:hlinkClick r:id="rId16"/>
            </p:cNvPr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724128" y="5301208"/>
              <a:ext cx="948414" cy="836712"/>
            </a:xfrm>
            <a:prstGeom prst="rect">
              <a:avLst/>
            </a:prstGeom>
            <a:noFill/>
          </p:spPr>
        </p:pic>
        <p:pic>
          <p:nvPicPr>
            <p:cNvPr id="1070" name="Picture 46" descr="https://encrypted-tbn3.gstatic.com/images?q=tbn:ANd9GcRrWbky_S2tHKNrWo3YqQweKNoY8kX97n4qoluF_5mbquB21ZiZ">
              <a:hlinkClick r:id="rId18"/>
            </p:cNvPr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8100392" y="4581128"/>
              <a:ext cx="1010477" cy="757858"/>
            </a:xfrm>
            <a:prstGeom prst="rect">
              <a:avLst/>
            </a:prstGeom>
            <a:noFill/>
          </p:spPr>
        </p:pic>
        <p:sp>
          <p:nvSpPr>
            <p:cNvPr id="58" name="Prostokąt 57"/>
            <p:cNvSpPr/>
            <p:nvPr/>
          </p:nvSpPr>
          <p:spPr>
            <a:xfrm>
              <a:off x="8279904" y="3933056"/>
              <a:ext cx="7565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COŚ</a:t>
              </a:r>
              <a:endParaRPr lang="pl-PL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3" name="Grupa 82"/>
          <p:cNvGrpSpPr/>
          <p:nvPr/>
        </p:nvGrpSpPr>
        <p:grpSpPr>
          <a:xfrm>
            <a:off x="6156176" y="1628800"/>
            <a:ext cx="2746236" cy="1656184"/>
            <a:chOff x="6156176" y="1628800"/>
            <a:chExt cx="2746236" cy="1656184"/>
          </a:xfrm>
        </p:grpSpPr>
        <p:pic>
          <p:nvPicPr>
            <p:cNvPr id="1074" name="Picture 50" descr="https://encrypted-tbn2.gstatic.com/images?q=tbn:ANd9GcSsscQCgRH4j2ED9kdprE2SMmUz_8J7AK7WgsnE8sVED6WcuZeigA">
              <a:hlinkClick r:id="rId20"/>
            </p:cNvPr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6156176" y="1700808"/>
              <a:ext cx="1224136" cy="813187"/>
            </a:xfrm>
            <a:prstGeom prst="rect">
              <a:avLst/>
            </a:prstGeom>
            <a:noFill/>
          </p:spPr>
        </p:pic>
        <p:pic>
          <p:nvPicPr>
            <p:cNvPr id="1076" name="Picture 52" descr="https://encrypted-tbn1.gstatic.com/images?q=tbn:ANd9GcRVOfZheXMdDXAS5i3k6UugphCRSa7EDmEJhGW0FE3_3TEaxtm3IA">
              <a:hlinkClick r:id="rId22"/>
            </p:cNvPr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7164288" y="2060849"/>
              <a:ext cx="1738124" cy="1008112"/>
            </a:xfrm>
            <a:prstGeom prst="rect">
              <a:avLst/>
            </a:prstGeom>
            <a:noFill/>
          </p:spPr>
        </p:pic>
        <p:pic>
          <p:nvPicPr>
            <p:cNvPr id="1078" name="Picture 54" descr="https://encrypted-tbn0.gstatic.com/images?q=tbn:ANd9GcR-U-4-UwaksUtw-lxHWNP__SVXnb2IYk2f7cN7CPupD1Uj4bc">
              <a:hlinkClick r:id="rId24"/>
            </p:cNvPr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6588224" y="2636912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62" name="Prostokąt 61"/>
            <p:cNvSpPr/>
            <p:nvPr/>
          </p:nvSpPr>
          <p:spPr>
            <a:xfrm>
              <a:off x="7596336" y="1628800"/>
              <a:ext cx="9361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KTOŚ</a:t>
              </a:r>
              <a:endParaRPr lang="pl-PL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5" name="Grupa 64"/>
          <p:cNvGrpSpPr/>
          <p:nvPr/>
        </p:nvGrpSpPr>
        <p:grpSpPr>
          <a:xfrm>
            <a:off x="2555776" y="4725144"/>
            <a:ext cx="3744416" cy="720080"/>
            <a:chOff x="2555776" y="4725144"/>
            <a:chExt cx="3744416" cy="720080"/>
          </a:xfrm>
        </p:grpSpPr>
        <p:sp>
          <p:nvSpPr>
            <p:cNvPr id="63" name="Prążkowana strzałka w prawo 62"/>
            <p:cNvSpPr/>
            <p:nvPr/>
          </p:nvSpPr>
          <p:spPr>
            <a:xfrm>
              <a:off x="2555776" y="4725144"/>
              <a:ext cx="3744416" cy="720080"/>
            </a:xfrm>
            <a:prstGeom prst="stripedRightArrow">
              <a:avLst>
                <a:gd name="adj1" fmla="val 50000"/>
                <a:gd name="adj2" fmla="val 82369"/>
              </a:avLst>
            </a:prstGeom>
            <a:solidFill>
              <a:srgbClr val="0066FF">
                <a:alpha val="7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4" name="pole tekstowe 63"/>
            <p:cNvSpPr txBox="1"/>
            <p:nvPr/>
          </p:nvSpPr>
          <p:spPr>
            <a:xfrm>
              <a:off x="2987824" y="4941169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CCECFF"/>
                  </a:solidFill>
                  <a:latin typeface="Arial" pitchFamily="34" charset="0"/>
                  <a:cs typeface="Arial" pitchFamily="34" charset="0"/>
                </a:rPr>
                <a:t>Celowe oddziaływanie</a:t>
              </a:r>
              <a:endParaRPr lang="pl-PL" sz="1400" dirty="0">
                <a:solidFill>
                  <a:srgbClr val="CCEC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6" name="Grupa 65"/>
          <p:cNvGrpSpPr/>
          <p:nvPr/>
        </p:nvGrpSpPr>
        <p:grpSpPr>
          <a:xfrm rot="1598657">
            <a:off x="2266882" y="3156205"/>
            <a:ext cx="4413311" cy="720080"/>
            <a:chOff x="2555776" y="4725144"/>
            <a:chExt cx="3744416" cy="720080"/>
          </a:xfrm>
        </p:grpSpPr>
        <p:sp>
          <p:nvSpPr>
            <p:cNvPr id="67" name="Prążkowana strzałka w prawo 66"/>
            <p:cNvSpPr/>
            <p:nvPr/>
          </p:nvSpPr>
          <p:spPr>
            <a:xfrm>
              <a:off x="2555776" y="4725144"/>
              <a:ext cx="3744416" cy="720080"/>
            </a:xfrm>
            <a:prstGeom prst="stripedRightArrow">
              <a:avLst>
                <a:gd name="adj1" fmla="val 50000"/>
                <a:gd name="adj2" fmla="val 82369"/>
              </a:avLst>
            </a:prstGeom>
            <a:solidFill>
              <a:srgbClr val="0066FF">
                <a:alpha val="7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8" name="pole tekstowe 67"/>
            <p:cNvSpPr txBox="1"/>
            <p:nvPr/>
          </p:nvSpPr>
          <p:spPr>
            <a:xfrm>
              <a:off x="2987824" y="4941169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CCECFF"/>
                  </a:solidFill>
                  <a:latin typeface="Arial" pitchFamily="34" charset="0"/>
                  <a:cs typeface="Arial" pitchFamily="34" charset="0"/>
                </a:rPr>
                <a:t>Celowe oddziaływanie</a:t>
              </a:r>
              <a:endParaRPr lang="pl-PL" sz="1400" dirty="0">
                <a:solidFill>
                  <a:srgbClr val="CCEC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9" name="Grupa 68"/>
          <p:cNvGrpSpPr/>
          <p:nvPr/>
        </p:nvGrpSpPr>
        <p:grpSpPr>
          <a:xfrm>
            <a:off x="2555776" y="1772816"/>
            <a:ext cx="3744416" cy="720080"/>
            <a:chOff x="2555776" y="4725144"/>
            <a:chExt cx="3744416" cy="720080"/>
          </a:xfrm>
        </p:grpSpPr>
        <p:sp>
          <p:nvSpPr>
            <p:cNvPr id="70" name="Prążkowana strzałka w prawo 69"/>
            <p:cNvSpPr/>
            <p:nvPr/>
          </p:nvSpPr>
          <p:spPr>
            <a:xfrm>
              <a:off x="2555776" y="4725144"/>
              <a:ext cx="3744416" cy="720080"/>
            </a:xfrm>
            <a:prstGeom prst="stripedRightArrow">
              <a:avLst>
                <a:gd name="adj1" fmla="val 50000"/>
                <a:gd name="adj2" fmla="val 82369"/>
              </a:avLst>
            </a:prstGeom>
            <a:solidFill>
              <a:srgbClr val="FF99CC">
                <a:alpha val="7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1" name="pole tekstowe 70"/>
            <p:cNvSpPr txBox="1"/>
            <p:nvPr/>
          </p:nvSpPr>
          <p:spPr>
            <a:xfrm>
              <a:off x="2987824" y="4941169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Celowe oddziaływanie</a:t>
              </a:r>
              <a:endParaRPr lang="pl-PL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Grupa 76"/>
          <p:cNvGrpSpPr/>
          <p:nvPr/>
        </p:nvGrpSpPr>
        <p:grpSpPr>
          <a:xfrm>
            <a:off x="4932040" y="1340768"/>
            <a:ext cx="792088" cy="504056"/>
            <a:chOff x="4932040" y="1484784"/>
            <a:chExt cx="792088" cy="504056"/>
          </a:xfrm>
        </p:grpSpPr>
        <p:sp>
          <p:nvSpPr>
            <p:cNvPr id="76" name="Objaśnienie owalne 75"/>
            <p:cNvSpPr/>
            <p:nvPr/>
          </p:nvSpPr>
          <p:spPr>
            <a:xfrm>
              <a:off x="4932040" y="1484784"/>
              <a:ext cx="720080" cy="504056"/>
            </a:xfrm>
            <a:prstGeom prst="wedgeEllipseCallout">
              <a:avLst>
                <a:gd name="adj1" fmla="val -20833"/>
                <a:gd name="adj2" fmla="val 74950"/>
              </a:avLst>
            </a:prstGeom>
            <a:solidFill>
              <a:srgbClr val="FFFF00">
                <a:alpha val="4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pole tekstowe 74"/>
            <p:cNvSpPr txBox="1"/>
            <p:nvPr/>
          </p:nvSpPr>
          <p:spPr>
            <a:xfrm>
              <a:off x="4932040" y="1484784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???</a:t>
              </a:r>
              <a:endParaRPr lang="pl-PL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8" name="Grupa 77"/>
          <p:cNvGrpSpPr/>
          <p:nvPr/>
        </p:nvGrpSpPr>
        <p:grpSpPr>
          <a:xfrm>
            <a:off x="4932040" y="2492896"/>
            <a:ext cx="792088" cy="504056"/>
            <a:chOff x="4932040" y="1484784"/>
            <a:chExt cx="792088" cy="504056"/>
          </a:xfrm>
        </p:grpSpPr>
        <p:sp>
          <p:nvSpPr>
            <p:cNvPr id="79" name="Objaśnienie owalne 78"/>
            <p:cNvSpPr/>
            <p:nvPr/>
          </p:nvSpPr>
          <p:spPr>
            <a:xfrm>
              <a:off x="4932040" y="1484784"/>
              <a:ext cx="720080" cy="504056"/>
            </a:xfrm>
            <a:prstGeom prst="wedgeEllipseCallout">
              <a:avLst>
                <a:gd name="adj1" fmla="val -20833"/>
                <a:gd name="adj2" fmla="val 74950"/>
              </a:avLst>
            </a:prstGeom>
            <a:solidFill>
              <a:srgbClr val="FFFF00">
                <a:alpha val="4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pole tekstowe 79"/>
            <p:cNvSpPr txBox="1"/>
            <p:nvPr/>
          </p:nvSpPr>
          <p:spPr>
            <a:xfrm>
              <a:off x="4932040" y="1484784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???</a:t>
              </a:r>
              <a:endParaRPr lang="pl-PL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7" name="Grupa 86"/>
          <p:cNvGrpSpPr/>
          <p:nvPr/>
        </p:nvGrpSpPr>
        <p:grpSpPr>
          <a:xfrm>
            <a:off x="4427984" y="3861048"/>
            <a:ext cx="1584176" cy="1368152"/>
            <a:chOff x="4427984" y="3861048"/>
            <a:chExt cx="1584176" cy="1368152"/>
          </a:xfrm>
        </p:grpSpPr>
        <p:sp>
          <p:nvSpPr>
            <p:cNvPr id="85" name="Wybuch 1 84"/>
            <p:cNvSpPr/>
            <p:nvPr/>
          </p:nvSpPr>
          <p:spPr>
            <a:xfrm>
              <a:off x="4427984" y="3861048"/>
              <a:ext cx="1584176" cy="1368152"/>
            </a:xfrm>
            <a:prstGeom prst="irregularSeal1">
              <a:avLst/>
            </a:prstGeom>
            <a:solidFill>
              <a:srgbClr val="0066FF">
                <a:alpha val="38000"/>
              </a:srgbClr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6" name="pole tekstowe 85"/>
            <p:cNvSpPr txBox="1"/>
            <p:nvPr/>
          </p:nvSpPr>
          <p:spPr>
            <a:xfrm>
              <a:off x="4644008" y="4325034"/>
              <a:ext cx="10801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SSiWD</a:t>
              </a:r>
              <a:endParaRPr lang="pl-PL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51520" y="1940639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Automatyczne sterowanie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pl-PL" sz="1000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(celowe oddziaływanie czegoś na coś)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jest </a:t>
            </a:r>
            <a:r>
              <a:rPr lang="pl-PL" b="1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dziedziną wiedzy, która zajmuje się możliwościami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(proponowanie struktur sterowania, proponowanie metod sterowania, komputerowa realizacja struktur i metod)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eliminowania </a:t>
            </a:r>
            <a:r>
              <a:rPr lang="pl-PL" b="1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udziału człowieka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z procesów  sterowania </a:t>
            </a:r>
            <a:r>
              <a:rPr lang="pl-PL" b="1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różnorodnymi obiektami bądź środowiskiem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51520" y="3865691"/>
            <a:ext cx="8424863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b="1" dirty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Wspomaganie decyzji</a:t>
            </a:r>
            <a:r>
              <a:rPr lang="pl-PL" b="1" dirty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pl-PL" sz="1000" b="1" dirty="0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(celowe oddziaływanie kogoś na coś)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jest </a:t>
            </a:r>
            <a:r>
              <a:rPr lang="pl-PL" b="1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dziedziną wiedzy, która zajmuje się możliwościami </a:t>
            </a:r>
            <a:r>
              <a:rPr lang="pl-PL" sz="1600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(proponowanie modeli decyzyjnych typowych problemów decyzyjnych, proponowanie metod znajdowania opcji spełniających preferencje decydenta, komputerowa realizacja systemów wspomagania decyzji)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pomagania </a:t>
            </a:r>
            <a:r>
              <a:rPr lang="pl-PL" b="1" dirty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człowiekowi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w procesach podejmowania różnorodnych decyzji związanych z oddziaływaniem na obiekty bądź środowisko</a:t>
            </a:r>
            <a:endParaRPr lang="pl-PL" b="1" dirty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1520" y="1052736"/>
            <a:ext cx="84248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b="1" dirty="0" smtClean="0">
                <a:solidFill>
                  <a:srgbClr val="9933F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Dwie płaszczyzny inżynierii sterowania</a:t>
            </a:r>
            <a:endParaRPr lang="pl-PL" b="1" dirty="0">
              <a:solidFill>
                <a:srgbClr val="9933FF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79512" y="1052736"/>
            <a:ext cx="8712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sz="1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Uznanie potrzeby kreatywnej i innowacyjnej postawy</a:t>
            </a:r>
            <a:endParaRPr lang="pl-PL" sz="16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1520" y="1628800"/>
            <a:ext cx="864096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Kreatywność i innowacyjność</a:t>
            </a:r>
            <a:r>
              <a:rPr lang="pl-PL" b="1" dirty="0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bazuje na szerokiej i pogłębionej wiedzy o:</a:t>
            </a:r>
          </a:p>
          <a:p>
            <a:pPr algn="just">
              <a:spcBef>
                <a:spcPct val="50000"/>
              </a:spcBef>
            </a:pPr>
            <a:endParaRPr lang="pl-PL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strukturach realizacji sterowania automatycznego i strukturach  realizacji wspomagania decyzji</a:t>
            </a: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metodach generowania sterowań i metodach generowania opcji decyzyjnych</a:t>
            </a:r>
          </a:p>
          <a:p>
            <a:pPr marL="179388" indent="-179388" algn="just">
              <a:spcBef>
                <a:spcPct val="50000"/>
              </a:spcBef>
            </a:pPr>
            <a:endParaRPr lang="pl-PL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pl-PL" sz="1600" b="1" dirty="0" smtClean="0">
                <a:solidFill>
                  <a:srgbClr val="0066F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klasycznych i nowoczesnych, korzystających z wiedzy i obserwacji,  uwzględniających niepewność wiedzy i obserwacji oraz zmienność otoczenia, gwarantujących bezpieczeństwo sterowanych obiektów, wymaganą jakość techniczną i efektywność ekonomiczną  </a:t>
            </a:r>
            <a:endParaRPr lang="pl-PL" sz="1600" b="1" dirty="0">
              <a:solidFill>
                <a:srgbClr val="0066FF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9" descr="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72400" y="6288588"/>
            <a:ext cx="513348" cy="530459"/>
          </a:xfrm>
          <a:prstGeom prst="rect">
            <a:avLst/>
          </a:prstGeom>
        </p:spPr>
      </p:pic>
      <p:cxnSp>
        <p:nvCxnSpPr>
          <p:cNvPr id="5" name="Łącznik prosty 4"/>
          <p:cNvCxnSpPr/>
          <p:nvPr/>
        </p:nvCxnSpPr>
        <p:spPr>
          <a:xfrm>
            <a:off x="251520" y="6237312"/>
            <a:ext cx="8496944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251520" y="764704"/>
            <a:ext cx="831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b="1" dirty="0" smtClean="0">
                <a:solidFill>
                  <a:srgbClr val="3333CC"/>
                </a:solidFill>
              </a:rPr>
              <a:t>Docenianie synergiczności pracy zespołów interdyscyplinarnych</a:t>
            </a:r>
            <a:endParaRPr lang="pl-PL" b="1" dirty="0">
              <a:solidFill>
                <a:srgbClr val="3333CC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9512" y="1196752"/>
            <a:ext cx="842486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Dobre systemy sterowania automatycznego, dobre systemy wspomagania decyzji</a:t>
            </a: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 prawie zawsze oparte są na łącznym dobrym rozumieniu i wykorzystaniu: </a:t>
            </a:r>
          </a:p>
          <a:p>
            <a:pPr algn="just">
              <a:spcBef>
                <a:spcPct val="50000"/>
              </a:spcBef>
            </a:pPr>
            <a:endParaRPr lang="pl-PL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mechanizmów rządzących zachowaniem się rozważanego systemu (obiektu) – eksperci, inżynierowie branżowi 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– tutaj korzystajmy z pomocy, współpracujmy</a:t>
            </a: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endParaRPr lang="pl-PL" sz="1400" b="1" dirty="0" smtClean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r>
              <a:rPr lang="pl-PL" b="1" dirty="0" smtClean="0">
                <a:solidFill>
                  <a:srgbClr val="0066F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struktur i metod inżynierii sterowania – eksperci, inżynierowie sterowania </a:t>
            </a:r>
            <a:r>
              <a:rPr lang="pl-PL" sz="1400" b="1" dirty="0" smtClean="0">
                <a:solidFill>
                  <a:srgbClr val="0066F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– tutaj my gramy główną rolę</a:t>
            </a: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endParaRPr lang="pl-PL" sz="1400" b="1" dirty="0" smtClean="0">
              <a:solidFill>
                <a:srgbClr val="0066FF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179388" indent="-179388" algn="just">
              <a:spcBef>
                <a:spcPct val="50000"/>
              </a:spcBef>
              <a:buFontTx/>
              <a:buChar char="-"/>
            </a:pPr>
            <a:r>
              <a:rPr lang="pl-PL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narzędzi programowych i sprzętowych wykorzystywanych      w budowie struktur i generowaniu sterowania automatycznego bądź opcji decyzyjnych – eksperci, inżynierowie informatycy </a:t>
            </a:r>
            <a:r>
              <a:rPr lang="pl-PL" sz="1400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– tutaj korzystajmy z pomocy, współpracujmy</a:t>
            </a:r>
            <a:endParaRPr lang="pl-PL" b="1" dirty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764704"/>
            <a:ext cx="831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ctr"/>
            <a:r>
              <a:rPr lang="pl-PL" b="1" dirty="0" smtClean="0">
                <a:solidFill>
                  <a:srgbClr val="3333CC"/>
                </a:solidFill>
              </a:rPr>
              <a:t>Obiegowe mity (na pewno na </a:t>
            </a:r>
            <a:r>
              <a:rPr lang="pl-PL" b="1" dirty="0" err="1" smtClean="0">
                <a:solidFill>
                  <a:srgbClr val="3333CC"/>
                </a:solidFill>
              </a:rPr>
              <a:t>WEiA</a:t>
            </a:r>
            <a:r>
              <a:rPr lang="pl-PL" b="1" dirty="0" smtClean="0">
                <a:solidFill>
                  <a:srgbClr val="3333CC"/>
                </a:solidFill>
              </a:rPr>
              <a:t>)</a:t>
            </a:r>
            <a:endParaRPr lang="pl-PL" b="1" dirty="0">
              <a:solidFill>
                <a:srgbClr val="3333CC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9512" y="1196752"/>
            <a:ext cx="878497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8775" indent="-358775" algn="just">
              <a:spcBef>
                <a:spcPct val="50000"/>
              </a:spcBef>
            </a:pP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I. Są katedry które uczą automatyki w </a:t>
            </a:r>
            <a:r>
              <a:rPr lang="pl-PL" b="1" dirty="0" err="1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MATLAB’ie</a:t>
            </a: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i takie które uczą na obiektach rzeczywistych</a:t>
            </a:r>
          </a:p>
          <a:p>
            <a:pPr marL="627063" indent="-268288" algn="just">
              <a:spcBef>
                <a:spcPct val="50000"/>
              </a:spcBef>
            </a:pPr>
            <a:r>
              <a:rPr lang="pl-PL" sz="1400" dirty="0" smtClean="0">
                <a:solidFill>
                  <a:srgbClr val="0000CC"/>
                </a:solidFill>
                <a:latin typeface="Arial" pitchFamily="34" charset="0"/>
                <a:ea typeface="Verdana" pitchFamily="34" charset="0"/>
                <a:cs typeface="Arial" pitchFamily="34" charset="0"/>
                <a:sym typeface="Webdings"/>
              </a:rPr>
              <a:t> </a:t>
            </a:r>
            <a:r>
              <a:rPr lang="pl-PL" sz="1400" dirty="0" smtClean="0">
                <a:solidFill>
                  <a:srgbClr val="0000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W pracowniach projektowych, w laboratoriach projektowych prawie nigdy nie mamy dostępu do rzeczywistego obiektu</a:t>
            </a:r>
          </a:p>
          <a:p>
            <a:pPr marL="538163" indent="-179388" algn="just">
              <a:spcBef>
                <a:spcPct val="50000"/>
              </a:spcBef>
            </a:pP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  <a:sym typeface="Webdings"/>
              </a:rPr>
              <a:t> 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MATLAB i inne środowiska obliczeń naukowo – technicznych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LabView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SciLab</a:t>
            </a:r>
            <a:r>
              <a:rPr lang="pl-PL" sz="1400" dirty="0" smtClean="0">
                <a:solidFill>
                  <a:srgbClr val="3333CC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… są współczesnymi, efektywnymi narzędziami pracy inżyniera, również inżyniera automatyka</a:t>
            </a:r>
          </a:p>
          <a:p>
            <a:pPr marL="400050" indent="-400050" algn="just">
              <a:spcBef>
                <a:spcPct val="50000"/>
              </a:spcBef>
            </a:pPr>
            <a:endParaRPr lang="pl-PL" b="1" dirty="0" smtClean="0">
              <a:solidFill>
                <a:srgbClr val="C000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400050" indent="-400050" algn="just">
              <a:spcBef>
                <a:spcPct val="50000"/>
              </a:spcBef>
            </a:pP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II. Dzisiaj informatyka stopniowo zastępuje automatykę</a:t>
            </a:r>
          </a:p>
          <a:p>
            <a:pPr marL="627063" lvl="0" indent="-268288" algn="just">
              <a:spcBef>
                <a:spcPct val="50000"/>
              </a:spcBef>
            </a:pPr>
            <a:r>
              <a:rPr lang="pl-PL" sz="1400" dirty="0" smtClean="0">
                <a:solidFill>
                  <a:srgbClr val="0000CC"/>
                </a:solidFill>
                <a:latin typeface="Arial" pitchFamily="34" charset="0"/>
                <a:ea typeface="Verdana" pitchFamily="34" charset="0"/>
                <a:cs typeface="Arial" pitchFamily="34" charset="0"/>
                <a:sym typeface="Webdings"/>
              </a:rPr>
              <a:t> Czy słyszymy, że informatyka zastępuje księgowość, bankowość …., że zastępuje metody numeryczne, ….?</a:t>
            </a:r>
            <a:endParaRPr lang="pl-PL" sz="1400" dirty="0" smtClean="0">
              <a:solidFill>
                <a:srgbClr val="0000CC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627063" lvl="0" indent="-268288" algn="just">
              <a:spcBef>
                <a:spcPct val="50000"/>
              </a:spcBef>
            </a:pPr>
            <a:r>
              <a:rPr lang="pl-PL" sz="1400" dirty="0" smtClean="0">
                <a:solidFill>
                  <a:srgbClr val="0000CC"/>
                </a:solidFill>
                <a:latin typeface="Arial" pitchFamily="34" charset="0"/>
                <a:ea typeface="Verdana" pitchFamily="34" charset="0"/>
                <a:cs typeface="Arial" pitchFamily="34" charset="0"/>
                <a:sym typeface="Webdings"/>
              </a:rPr>
              <a:t> Informatyka jest współczesnym środkiem realizacji systemów sterowania automatycznego i systemów wspomagania decyzji</a:t>
            </a:r>
            <a:endParaRPr lang="pl-PL" sz="1400" dirty="0" smtClean="0">
              <a:solidFill>
                <a:srgbClr val="0000CC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400050" indent="-400050" algn="just">
              <a:spcBef>
                <a:spcPct val="50000"/>
              </a:spcBef>
            </a:pPr>
            <a:endParaRPr lang="pl-PL" b="1" dirty="0" smtClean="0">
              <a:solidFill>
                <a:srgbClr val="C000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400050" indent="-400050" algn="just">
              <a:spcBef>
                <a:spcPct val="50000"/>
              </a:spcBef>
            </a:pPr>
            <a:r>
              <a:rPr lang="pl-PL" b="1" dirty="0" smtClean="0">
                <a:solidFill>
                  <a:srgbClr val="C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III. …</a:t>
            </a:r>
            <a:endParaRPr lang="pl-PL" b="1" dirty="0">
              <a:solidFill>
                <a:srgbClr val="0070C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1124744"/>
            <a:ext cx="8319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Kształtowanie profilu absolwenta specjalności przez:</a:t>
            </a:r>
            <a:endParaRPr lang="pl-PL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95536" y="2060848"/>
            <a:ext cx="8319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stosowne propozycje przedmiotów specjalnościowych obligatoryjnych i  fakultatywnych</a:t>
            </a:r>
            <a:endParaRPr lang="pl-PL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95536" y="3030051"/>
            <a:ext cx="8319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zgodny z kierunkiem dobór tematyki i dbałość o poziom prac dyplomowych magisterskich </a:t>
            </a:r>
            <a:endParaRPr lang="pl-PL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95536" y="4038163"/>
            <a:ext cx="8319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pl-PL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angażowanie dyplomantów do prac badawczych realizowanych w zespołach badawczych</a:t>
            </a:r>
            <a:endParaRPr lang="pl-PL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2694</TotalTime>
  <Words>2020</Words>
  <Application>Microsoft Office PowerPoint</Application>
  <PresentationFormat>Pokaz na ekranie (4:3)</PresentationFormat>
  <Paragraphs>343</Paragraphs>
  <Slides>32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40" baseType="lpstr">
      <vt:lpstr>Arial</vt:lpstr>
      <vt:lpstr>Calibri</vt:lpstr>
      <vt:lpstr>Courier New</vt:lpstr>
      <vt:lpstr>Symbol</vt:lpstr>
      <vt:lpstr>Verdana</vt:lpstr>
      <vt:lpstr>Webdings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Kazimierz D</dc:creator>
  <cp:lastModifiedBy>RP</cp:lastModifiedBy>
  <cp:revision>187</cp:revision>
  <dcterms:created xsi:type="dcterms:W3CDTF">2013-01-15T14:39:20Z</dcterms:created>
  <dcterms:modified xsi:type="dcterms:W3CDTF">2018-02-10T13:00:25Z</dcterms:modified>
</cp:coreProperties>
</file>